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9" r:id="rId3"/>
    <p:sldId id="299" r:id="rId4"/>
    <p:sldId id="302" r:id="rId5"/>
    <p:sldId id="301" r:id="rId6"/>
    <p:sldId id="260" r:id="rId7"/>
    <p:sldId id="285" r:id="rId8"/>
    <p:sldId id="286" r:id="rId9"/>
    <p:sldId id="297" r:id="rId10"/>
    <p:sldId id="288" r:id="rId11"/>
    <p:sldId id="298" r:id="rId12"/>
    <p:sldId id="289" r:id="rId13"/>
    <p:sldId id="296" r:id="rId14"/>
    <p:sldId id="291" r:id="rId15"/>
    <p:sldId id="295" r:id="rId16"/>
    <p:sldId id="292" r:id="rId17"/>
    <p:sldId id="293" r:id="rId18"/>
    <p:sldId id="268" r:id="rId19"/>
    <p:sldId id="269" r:id="rId20"/>
    <p:sldId id="270" r:id="rId21"/>
    <p:sldId id="271" r:id="rId22"/>
    <p:sldId id="276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26" autoAdjust="0"/>
    <p:restoredTop sz="94660"/>
  </p:normalViewPr>
  <p:slideViewPr>
    <p:cSldViewPr>
      <p:cViewPr varScale="1">
        <p:scale>
          <a:sx n="104" d="100"/>
          <a:sy n="104" d="100"/>
        </p:scale>
        <p:origin x="-22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64010-2644-482D-BA7A-B0D935D03CEF}" type="datetimeFigureOut">
              <a:rPr lang="zh-CN" altLang="en-US" smtClean="0"/>
              <a:pPr/>
              <a:t>2019/3/5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1944C-F493-4D65-BCFD-9B1FB67A6C2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4DBE3-E192-4062-A222-AA244AFF9F0C}" type="datetimeFigureOut">
              <a:rPr lang="zh-CN" altLang="en-US" smtClean="0"/>
              <a:pPr/>
              <a:t>2019/3/5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DF0C1-2349-4254-B37A-05BC986D98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DF0C1-2349-4254-B37A-05BC986D989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5F95F-52E2-4D61-BFBE-72E6903857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5853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DF0C1-2349-4254-B37A-05BC986D989A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DF0C1-2349-4254-B37A-05BC986D989A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DF0C1-2349-4254-B37A-05BC986D989A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DF0C1-2349-4254-B37A-05BC986D989A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5B06-45AA-4A20-9645-91CFDDCB966E}" type="datetime1">
              <a:rPr lang="zh-CN" altLang="en-US" smtClean="0"/>
              <a:pPr/>
              <a:t>2019/3/5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EEE4-9770-4EB4-9B88-E1E893675C0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A514-1E2B-4616-80BE-CF487D0FAEC2}" type="datetime1">
              <a:rPr lang="zh-CN" altLang="en-US" smtClean="0"/>
              <a:pPr/>
              <a:t>2019/3/5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EEE4-9770-4EB4-9B88-E1E893675C0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F7FAD-C606-4640-A3CF-29F6EA597B2E}" type="datetime1">
              <a:rPr lang="zh-CN" altLang="en-US" smtClean="0"/>
              <a:pPr/>
              <a:t>2019/3/5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EEE4-9770-4EB4-9B88-E1E893675C0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7880733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71F9-A5A7-4ED0-A9EE-D086D3BB8FCC}" type="datetime1">
              <a:rPr lang="zh-CN" altLang="en-US" smtClean="0"/>
              <a:pPr/>
              <a:t>2019/3/5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EEE4-9770-4EB4-9B88-E1E893675C0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6915-447C-4F70-B8E8-E90F07A2649E}" type="datetime1">
              <a:rPr lang="zh-CN" altLang="en-US" smtClean="0"/>
              <a:pPr/>
              <a:t>2019/3/5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EEE4-9770-4EB4-9B88-E1E893675C0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D70B7-E8D8-4B95-B128-5CF7701F202D}" type="datetime1">
              <a:rPr lang="zh-CN" altLang="en-US" smtClean="0"/>
              <a:pPr/>
              <a:t>2019/3/5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EEE4-9770-4EB4-9B88-E1E893675C0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74DB-ABB3-4629-A5C9-947531346923}" type="datetime1">
              <a:rPr lang="zh-CN" altLang="en-US" smtClean="0"/>
              <a:pPr/>
              <a:t>2019/3/5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EEE4-9770-4EB4-9B88-E1E893675C0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B0B6-50FF-48CF-A144-3D4218AEE992}" type="datetime1">
              <a:rPr lang="zh-CN" altLang="en-US" smtClean="0"/>
              <a:pPr/>
              <a:t>2019/3/5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EEE4-9770-4EB4-9B88-E1E893675C0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7FD6-540C-46E5-A2E5-5A1C65FBFC89}" type="datetime1">
              <a:rPr lang="zh-CN" altLang="en-US" smtClean="0"/>
              <a:pPr/>
              <a:t>2019/3/5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EEE4-9770-4EB4-9B88-E1E893675C0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6CDC-95C6-41DA-A558-4528A3018352}" type="datetime1">
              <a:rPr lang="zh-CN" altLang="en-US" smtClean="0"/>
              <a:pPr/>
              <a:t>2019/3/5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EEE4-9770-4EB4-9B88-E1E893675C0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C13B-76C9-444C-A132-62DAE004C5DA}" type="datetime1">
              <a:rPr lang="zh-CN" altLang="en-US" smtClean="0"/>
              <a:pPr/>
              <a:t>2019/3/5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EEE4-9770-4EB4-9B88-E1E893675C0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3870F-D189-4E6B-954A-5AE449DBC038}" type="datetime1">
              <a:rPr lang="zh-CN" altLang="en-US" smtClean="0"/>
              <a:pPr/>
              <a:t>2019/3/5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5EEE4-9770-4EB4-9B88-E1E893675C0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png"/><Relationship Id="rId3" Type="http://schemas.openxmlformats.org/officeDocument/2006/relationships/image" Target="../media/image32.gif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pn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 descr="C:\Users\mmh\Desktop\画册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l="27023" t="35160" r="31656" b="32534"/>
          <a:stretch>
            <a:fillRect/>
          </a:stretch>
        </p:blipFill>
        <p:spPr bwMode="auto">
          <a:xfrm>
            <a:off x="1475656" y="2996952"/>
            <a:ext cx="6480720" cy="33843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03648" y="3501008"/>
            <a:ext cx="70567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latin typeface="微软雅黑" pitchFamily="34" charset="-122"/>
                <a:ea typeface="微软雅黑" pitchFamily="34" charset="-122"/>
              </a:rPr>
              <a:t>东莞万善美耐皿制品有限公司</a:t>
            </a:r>
            <a:endParaRPr lang="en-US" altLang="zh-CN" sz="36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1400" dirty="0" smtClean="0"/>
              <a:t> 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DONGGUAN THOUSAND PERFECTION MELAMINE WARE CO.,LTD </a:t>
            </a:r>
            <a:endParaRPr lang="zh-CN" altLang="en-US" sz="1400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31840" y="4725144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37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年生产历史    品质全球信赖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4" name="Picture 3" descr="C:\Users\mmh\Desktop\{4EFC0A80-A548-47B8-9058-35274453CF3D}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45841"/>
            <a:ext cx="3466703" cy="3039143"/>
          </a:xfrm>
          <a:prstGeom prst="rect">
            <a:avLst/>
          </a:prstGeom>
          <a:noFill/>
        </p:spPr>
      </p:pic>
      <p:cxnSp>
        <p:nvCxnSpPr>
          <p:cNvPr id="20" name="直接连接符 19"/>
          <p:cNvCxnSpPr/>
          <p:nvPr/>
        </p:nvCxnSpPr>
        <p:spPr>
          <a:xfrm>
            <a:off x="2483768" y="4941168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6732240" y="4941168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2" descr="C:\Users\mmh\Desktop\未标题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03483"/>
            <a:ext cx="576064" cy="505237"/>
          </a:xfrm>
          <a:prstGeom prst="rect">
            <a:avLst/>
          </a:prstGeom>
          <a:noFill/>
        </p:spPr>
      </p:pic>
      <p:sp>
        <p:nvSpPr>
          <p:cNvPr id="39" name="矩形 38"/>
          <p:cNvSpPr/>
          <p:nvPr/>
        </p:nvSpPr>
        <p:spPr>
          <a:xfrm>
            <a:off x="1763688" y="332656"/>
            <a:ext cx="6768752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179512" y="332656"/>
            <a:ext cx="1296144" cy="1440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1691680" y="332656"/>
            <a:ext cx="72008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1547664" y="332656"/>
            <a:ext cx="72008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1475656" y="332656"/>
            <a:ext cx="72008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1619672" y="332656"/>
            <a:ext cx="72008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TextBox 65"/>
          <p:cNvSpPr txBox="1"/>
          <p:nvPr/>
        </p:nvSpPr>
        <p:spPr>
          <a:xfrm>
            <a:off x="7092280" y="548680"/>
            <a:ext cx="1550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完美生活   源自万善</a:t>
            </a:r>
            <a:endParaRPr lang="zh-CN" altLang="en-US" sz="1200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7584" y="1023119"/>
            <a:ext cx="2165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3.1</a:t>
            </a:r>
            <a:r>
              <a:rPr lang="zh-CN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资质认证</a:t>
            </a:r>
            <a:endParaRPr lang="zh-CN" alt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左大括号 27"/>
          <p:cNvSpPr/>
          <p:nvPr/>
        </p:nvSpPr>
        <p:spPr>
          <a:xfrm rot="16200000">
            <a:off x="1403648" y="4005064"/>
            <a:ext cx="360040" cy="12241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左大括号 28"/>
          <p:cNvSpPr/>
          <p:nvPr/>
        </p:nvSpPr>
        <p:spPr>
          <a:xfrm rot="16200000">
            <a:off x="3563888" y="4005065"/>
            <a:ext cx="360040" cy="12241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左大括号 29"/>
          <p:cNvSpPr/>
          <p:nvPr/>
        </p:nvSpPr>
        <p:spPr>
          <a:xfrm rot="16200000">
            <a:off x="5724128" y="4005065"/>
            <a:ext cx="360040" cy="12241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左大括号 30"/>
          <p:cNvSpPr/>
          <p:nvPr/>
        </p:nvSpPr>
        <p:spPr>
          <a:xfrm rot="16200000">
            <a:off x="7812360" y="4005065"/>
            <a:ext cx="360040" cy="12241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539552" y="5013176"/>
            <a:ext cx="1869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GMC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全球制造商证书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75856" y="5013176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德国认证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18812" y="5013176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澳洲工作证评估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67964" y="4921423"/>
            <a:ext cx="13644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GSV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证书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6" name="Picture 7" descr="\\192.168.3.11\内销部\06.企業証書\企業認証\GMC全球製造商証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934" y="2060848"/>
            <a:ext cx="1499818" cy="21215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7" name="Picture 9" descr="\\192.168.3.11\内销部\06.企業証書\企業認証\德國認証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83030" y="2348880"/>
            <a:ext cx="1272946" cy="180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8" name="Picture 4" descr="\\192.168.3.11\内销部\06.企業証書\企業認証\澳洲工作評估証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2204864"/>
            <a:ext cx="1450974" cy="20519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 descr="\\192.168.3.11\内销部\06.企業証書\企業認証\反恐GSV证书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2204864"/>
            <a:ext cx="1440160" cy="20372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矩形 23"/>
          <p:cNvSpPr/>
          <p:nvPr/>
        </p:nvSpPr>
        <p:spPr>
          <a:xfrm>
            <a:off x="323528" y="1844824"/>
            <a:ext cx="864096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2" descr="C:\Users\mmh\Desktop\未标题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03483"/>
            <a:ext cx="576064" cy="505237"/>
          </a:xfrm>
          <a:prstGeom prst="rect">
            <a:avLst/>
          </a:prstGeom>
          <a:noFill/>
        </p:spPr>
      </p:pic>
      <p:sp>
        <p:nvSpPr>
          <p:cNvPr id="39" name="矩形 38"/>
          <p:cNvSpPr/>
          <p:nvPr/>
        </p:nvSpPr>
        <p:spPr>
          <a:xfrm>
            <a:off x="1763688" y="332656"/>
            <a:ext cx="6768752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179512" y="332656"/>
            <a:ext cx="1296144" cy="1440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1691680" y="332656"/>
            <a:ext cx="72008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1547664" y="332656"/>
            <a:ext cx="72008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1475656" y="332656"/>
            <a:ext cx="72008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1619672" y="332656"/>
            <a:ext cx="72008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TextBox 65"/>
          <p:cNvSpPr txBox="1"/>
          <p:nvPr/>
        </p:nvSpPr>
        <p:spPr>
          <a:xfrm>
            <a:off x="7092280" y="548680"/>
            <a:ext cx="1550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完美生活   源自万善</a:t>
            </a:r>
            <a:endParaRPr lang="zh-CN" altLang="en-US" sz="1200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7584" y="1023119"/>
            <a:ext cx="2165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3.1</a:t>
            </a:r>
            <a:r>
              <a:rPr lang="zh-CN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资质认证</a:t>
            </a:r>
            <a:endParaRPr lang="zh-CN" alt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左大括号 27"/>
          <p:cNvSpPr/>
          <p:nvPr/>
        </p:nvSpPr>
        <p:spPr>
          <a:xfrm rot="16200000">
            <a:off x="1547664" y="4005064"/>
            <a:ext cx="360040" cy="12241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左大括号 29"/>
          <p:cNvSpPr/>
          <p:nvPr/>
        </p:nvSpPr>
        <p:spPr>
          <a:xfrm rot="16200000">
            <a:off x="4427984" y="4005065"/>
            <a:ext cx="360040" cy="12241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左大括号 30"/>
          <p:cNvSpPr/>
          <p:nvPr/>
        </p:nvSpPr>
        <p:spPr>
          <a:xfrm rot="16200000">
            <a:off x="7164288" y="4077072"/>
            <a:ext cx="360040" cy="12241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1185396" y="4941168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迪士尼验厂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23928" y="4941168"/>
            <a:ext cx="1367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万善专利证书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99037" y="4869160"/>
            <a:ext cx="18293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万善专利证书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 descr="C:\Users\mmh\Desktop\00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581" y="1916832"/>
            <a:ext cx="1899211" cy="2459022"/>
          </a:xfrm>
          <a:prstGeom prst="rect">
            <a:avLst/>
          </a:prstGeom>
          <a:noFill/>
        </p:spPr>
      </p:pic>
      <p:sp>
        <p:nvSpPr>
          <p:cNvPr id="19" name="矩形 18"/>
          <p:cNvSpPr/>
          <p:nvPr/>
        </p:nvSpPr>
        <p:spPr>
          <a:xfrm>
            <a:off x="323528" y="1844824"/>
            <a:ext cx="864096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 descr="\\192.168.3.11\内销部\06.企業証書\企業榮譽\萬善-專利登記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2258935"/>
            <a:ext cx="1440160" cy="2034161"/>
          </a:xfrm>
          <a:prstGeom prst="rect">
            <a:avLst/>
          </a:prstGeom>
          <a:noFill/>
        </p:spPr>
      </p:pic>
      <p:pic>
        <p:nvPicPr>
          <p:cNvPr id="2051" name="Picture 3" descr="\\192.168.3.11\内销部\06.企業証書\企業榮譽\萬善-專利登記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2276872"/>
            <a:ext cx="1478441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mh\Desktop\{677F2F30-350E-4A0E-AF13-9FA74E1268E2}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6552728" cy="3053152"/>
          </a:xfrm>
          <a:prstGeom prst="rect">
            <a:avLst/>
          </a:prstGeom>
          <a:noFill/>
        </p:spPr>
      </p:pic>
      <p:pic>
        <p:nvPicPr>
          <p:cNvPr id="65" name="Picture 2" descr="C:\Users\mmh\Desktop\未标题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03483"/>
            <a:ext cx="576064" cy="505237"/>
          </a:xfrm>
          <a:prstGeom prst="rect">
            <a:avLst/>
          </a:prstGeom>
          <a:noFill/>
        </p:spPr>
      </p:pic>
      <p:sp>
        <p:nvSpPr>
          <p:cNvPr id="39" name="矩形 38"/>
          <p:cNvSpPr/>
          <p:nvPr/>
        </p:nvSpPr>
        <p:spPr>
          <a:xfrm>
            <a:off x="1763688" y="332656"/>
            <a:ext cx="6768752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179512" y="332656"/>
            <a:ext cx="1296144" cy="1440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1691680" y="332656"/>
            <a:ext cx="72008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1547664" y="332656"/>
            <a:ext cx="72008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1475656" y="332656"/>
            <a:ext cx="72008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1619672" y="332656"/>
            <a:ext cx="72008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TextBox 65"/>
          <p:cNvSpPr txBox="1"/>
          <p:nvPr/>
        </p:nvSpPr>
        <p:spPr>
          <a:xfrm>
            <a:off x="7092280" y="548680"/>
            <a:ext cx="1550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完美生活   源自万善</a:t>
            </a:r>
            <a:endParaRPr lang="zh-CN" altLang="en-US" sz="1200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7584" y="601524"/>
            <a:ext cx="2165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3.2</a:t>
            </a:r>
            <a:r>
              <a:rPr lang="zh-CN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企业设施</a:t>
            </a:r>
            <a:endParaRPr lang="zh-CN" alt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1520" y="1156682"/>
            <a:ext cx="1837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3.21 </a:t>
            </a:r>
            <a:r>
              <a:rPr lang="zh-CN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生产设备</a:t>
            </a:r>
            <a:endParaRPr lang="zh-CN" altLang="en-US" sz="20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75656" y="5192032"/>
            <a:ext cx="6192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万善紧随</a:t>
            </a:r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工业</a:t>
            </a:r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4.0</a:t>
            </a:r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、智能化自动化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生产趋势，引进自动化大量生产设施，提高生产效率。同时万善积极引进优化生产制造设施，包括进口检验试验仪器、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CNC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模具开发机、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3D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打印机等。</a:t>
            </a:r>
          </a:p>
          <a:p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87624" y="5013176"/>
            <a:ext cx="6624736" cy="158417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2" descr="C:\Users\mmh\Desktop\未标题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03483"/>
            <a:ext cx="576064" cy="505237"/>
          </a:xfrm>
          <a:prstGeom prst="rect">
            <a:avLst/>
          </a:prstGeom>
          <a:noFill/>
        </p:spPr>
      </p:pic>
      <p:sp>
        <p:nvSpPr>
          <p:cNvPr id="39" name="矩形 38"/>
          <p:cNvSpPr/>
          <p:nvPr/>
        </p:nvSpPr>
        <p:spPr>
          <a:xfrm>
            <a:off x="1763688" y="332656"/>
            <a:ext cx="6768752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179512" y="332656"/>
            <a:ext cx="1296144" cy="1440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1691680" y="332656"/>
            <a:ext cx="72008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1547664" y="332656"/>
            <a:ext cx="72008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1475656" y="332656"/>
            <a:ext cx="72008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1619672" y="332656"/>
            <a:ext cx="72008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TextBox 65"/>
          <p:cNvSpPr txBox="1"/>
          <p:nvPr/>
        </p:nvSpPr>
        <p:spPr>
          <a:xfrm>
            <a:off x="7092280" y="548680"/>
            <a:ext cx="1550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完美生活   源自万善</a:t>
            </a:r>
            <a:endParaRPr lang="zh-CN" altLang="en-US" sz="1200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7584" y="548680"/>
            <a:ext cx="2165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3.2</a:t>
            </a:r>
            <a:r>
              <a:rPr lang="zh-CN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企业设施</a:t>
            </a:r>
            <a:endParaRPr lang="zh-CN" alt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1520" y="1052736"/>
            <a:ext cx="23182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3.22 CNAS</a:t>
            </a:r>
            <a:r>
              <a:rPr lang="zh-CN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实验室</a:t>
            </a:r>
            <a:endParaRPr lang="zh-CN" altLang="en-US" sz="20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" name="Picture 2" descr="C:\Users\mmh\Desktop\{93D448FF-7E0E-4782-AC16-3F1F6B576409}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640459"/>
            <a:ext cx="7798966" cy="272464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475656" y="4987042"/>
            <a:ext cx="6696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自从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2016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年通过</a:t>
            </a:r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国际级实验室</a:t>
            </a:r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CNAS</a:t>
            </a:r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标准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，成为国内首家通过国际权威认证的密胺餐具厂家后。公司每年都在进行着严苛的认证标准，确保达到国际高标准要求。同时，公司对注重实验室人才培养，目前万善实验室内人员均</a:t>
            </a:r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符合国家密胺检测的最高标准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1187624" y="4725144"/>
            <a:ext cx="7128792" cy="172819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2" descr="C:\Users\mmh\Desktop\未标题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03483"/>
            <a:ext cx="576064" cy="505237"/>
          </a:xfrm>
          <a:prstGeom prst="rect">
            <a:avLst/>
          </a:prstGeom>
          <a:noFill/>
        </p:spPr>
      </p:pic>
      <p:sp>
        <p:nvSpPr>
          <p:cNvPr id="39" name="矩形 38"/>
          <p:cNvSpPr/>
          <p:nvPr/>
        </p:nvSpPr>
        <p:spPr>
          <a:xfrm>
            <a:off x="1763688" y="332656"/>
            <a:ext cx="6768752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179512" y="332656"/>
            <a:ext cx="1296144" cy="1440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1691680" y="332656"/>
            <a:ext cx="72008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1547664" y="332656"/>
            <a:ext cx="72008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1475656" y="332656"/>
            <a:ext cx="72008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1619672" y="332656"/>
            <a:ext cx="72008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TextBox 65"/>
          <p:cNvSpPr txBox="1"/>
          <p:nvPr/>
        </p:nvSpPr>
        <p:spPr>
          <a:xfrm>
            <a:off x="7092280" y="548680"/>
            <a:ext cx="1550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完美生活   源自万善</a:t>
            </a:r>
            <a:endParaRPr lang="zh-CN" altLang="en-US" sz="1200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7584" y="548680"/>
            <a:ext cx="2165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3.2</a:t>
            </a:r>
            <a:r>
              <a:rPr lang="zh-CN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企业设施</a:t>
            </a:r>
            <a:endParaRPr lang="zh-CN" alt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1520" y="1084674"/>
            <a:ext cx="23182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3.22 CNAS</a:t>
            </a:r>
            <a:r>
              <a:rPr lang="zh-CN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实验室</a:t>
            </a:r>
          </a:p>
        </p:txBody>
      </p:sp>
      <p:pic>
        <p:nvPicPr>
          <p:cNvPr id="30" name="Picture 9" descr="C:\Users\mmh\Desktop\{064D4B29-3C1B-4093-815F-41CBC1B91D17}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844824"/>
            <a:ext cx="5760640" cy="4641949"/>
          </a:xfrm>
          <a:prstGeom prst="rect">
            <a:avLst/>
          </a:prstGeom>
          <a:noFill/>
        </p:spPr>
      </p:pic>
      <p:sp>
        <p:nvSpPr>
          <p:cNvPr id="31" name="左大括号 30"/>
          <p:cNvSpPr/>
          <p:nvPr/>
        </p:nvSpPr>
        <p:spPr>
          <a:xfrm>
            <a:off x="1043608" y="2420888"/>
            <a:ext cx="576064" cy="367240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539552" y="3789040"/>
            <a:ext cx="461665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检测项目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2" descr="C:\Users\mmh\Desktop\未标题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03483"/>
            <a:ext cx="576064" cy="505237"/>
          </a:xfrm>
          <a:prstGeom prst="rect">
            <a:avLst/>
          </a:prstGeom>
          <a:noFill/>
        </p:spPr>
      </p:pic>
      <p:sp>
        <p:nvSpPr>
          <p:cNvPr id="39" name="矩形 38"/>
          <p:cNvSpPr/>
          <p:nvPr/>
        </p:nvSpPr>
        <p:spPr>
          <a:xfrm>
            <a:off x="1763688" y="332656"/>
            <a:ext cx="6768752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179512" y="332656"/>
            <a:ext cx="1296144" cy="1440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1691680" y="332656"/>
            <a:ext cx="72008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1547664" y="332656"/>
            <a:ext cx="72008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1475656" y="332656"/>
            <a:ext cx="72008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1619672" y="332656"/>
            <a:ext cx="72008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TextBox 65"/>
          <p:cNvSpPr txBox="1"/>
          <p:nvPr/>
        </p:nvSpPr>
        <p:spPr>
          <a:xfrm>
            <a:off x="7092280" y="548680"/>
            <a:ext cx="1550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完美生活   源自万善</a:t>
            </a:r>
            <a:endParaRPr lang="zh-CN" altLang="en-US" sz="1200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7584" y="548680"/>
            <a:ext cx="2165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3.2</a:t>
            </a:r>
            <a:r>
              <a:rPr lang="zh-CN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企业设施</a:t>
            </a:r>
            <a:endParaRPr lang="zh-CN" alt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1520" y="1052736"/>
            <a:ext cx="23182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3.22 CNAS</a:t>
            </a:r>
            <a:r>
              <a:rPr lang="zh-CN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实验室</a:t>
            </a:r>
            <a:endParaRPr lang="zh-CN" altLang="en-US" sz="20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29" name="表格 28"/>
          <p:cNvGraphicFramePr>
            <a:graphicFrameLocks noGrp="1"/>
          </p:cNvGraphicFramePr>
          <p:nvPr/>
        </p:nvGraphicFramePr>
        <p:xfrm>
          <a:off x="752825" y="1628800"/>
          <a:ext cx="7779615" cy="4958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900"/>
                <a:gridCol w="1284143"/>
                <a:gridCol w="1284143"/>
                <a:gridCol w="1284143"/>
                <a:gridCol w="1284143"/>
                <a:gridCol w="1284143"/>
              </a:tblGrid>
              <a:tr h="346412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  <a:r>
                        <a:rPr lang="zh-CN" altLang="en-US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欧盟及成员国</a:t>
                      </a:r>
                      <a:endParaRPr lang="zh-CN" altLang="en-US" sz="12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美国</a:t>
                      </a:r>
                      <a:endParaRPr lang="zh-CN" altLang="en-US" sz="12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微软雅黑" pitchFamily="34" charset="-122"/>
                          <a:ea typeface="微软雅黑" pitchFamily="34" charset="-122"/>
                        </a:rPr>
                        <a:t>中国</a:t>
                      </a:r>
                      <a:endParaRPr lang="zh-CN" altLang="en-US" sz="12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2525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甲醛特定迁移量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（</a:t>
                      </a:r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EU）No </a:t>
                      </a:r>
                      <a:r>
                        <a:rPr lang="en-US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10/2011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氯仿提取物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US FDA 21 CFR 177.1460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总迁移量测试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GB 4806.7-2016</a:t>
                      </a:r>
                    </a:p>
                  </a:txBody>
                  <a:tcPr marL="9525" marR="9525" marT="9525" marB="0" anchor="ctr"/>
                </a:tc>
              </a:tr>
              <a:tr h="32525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三聚氰胺特定迁移量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（</a:t>
                      </a:r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EU）No </a:t>
                      </a:r>
                      <a:r>
                        <a:rPr lang="en-US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10/2011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灰分测试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ASTM D5630-2006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甲醛单体迁移量测试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GB 4806.7-2016</a:t>
                      </a:r>
                    </a:p>
                  </a:txBody>
                  <a:tcPr marL="9525" marR="9525" marT="9525" marB="0" anchor="ctr"/>
                </a:tc>
              </a:tr>
              <a:tr h="32525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总迁移量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（EU）No 10/2011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冲击测试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ASTM F963-11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三聚氰胺单体迁移量测试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GB 4806.7-2016</a:t>
                      </a:r>
                    </a:p>
                  </a:txBody>
                  <a:tcPr marL="9525" marR="9525" marT="9525" marB="0" anchor="ctr"/>
                </a:tc>
              </a:tr>
              <a:tr h="32525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洗碗机测试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BS EN 12875-1：2005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跌落测试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ASTM F963-11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高锰酸钾消耗量测试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GB 4806.7-2016</a:t>
                      </a:r>
                    </a:p>
                  </a:txBody>
                  <a:tcPr marL="9525" marR="9525" marT="9525" marB="0" anchor="ctr"/>
                </a:tc>
              </a:tr>
              <a:tr h="32525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冲击测试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EN 14372:2004，EN 71-1-2011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小物件测试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ASTM F963-11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重金属（以铅计）测试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GB 4806.7-2016</a:t>
                      </a:r>
                    </a:p>
                  </a:txBody>
                  <a:tcPr marL="9525" marR="9525" marT="9525" marB="0" anchor="ctr"/>
                </a:tc>
              </a:tr>
              <a:tr h="32525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跌落测试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EN 14372:2004，EN 71-1-2011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锐利尖点测试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ASTM F963-11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脱色试验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GB 4806.7-2016</a:t>
                      </a:r>
                    </a:p>
                  </a:txBody>
                  <a:tcPr marL="9525" marR="9525" marT="9525" marB="0" anchor="ctr"/>
                </a:tc>
              </a:tr>
              <a:tr h="32525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小物件测试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EN 14372:2004，EN 71-1-2011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锐利边缘测试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ASTM F963-11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外观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QB/T 1999-1994</a:t>
                      </a:r>
                    </a:p>
                  </a:txBody>
                  <a:tcPr marL="9525" marR="9525" marT="9525" marB="0" anchor="ctr"/>
                </a:tc>
              </a:tr>
              <a:tr h="32525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锐利尖点测试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EN 14372:2004，EN 71-1-2011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拉力测试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ASTM F963-11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烘烤测试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QB/T 1999-1994</a:t>
                      </a:r>
                    </a:p>
                  </a:txBody>
                  <a:tcPr marL="9525" marR="9525" marT="9525" marB="0" anchor="ctr"/>
                </a:tc>
              </a:tr>
              <a:tr h="34641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锐利边缘测试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EN 14372:2004，EN 71-1-2011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-</a:t>
                      </a:r>
                      <a:endParaRPr lang="zh-CN" altLang="en-US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-</a:t>
                      </a:r>
                      <a:endParaRPr lang="zh-CN" altLang="en-US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冷冻测试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QB/T 1999-1994</a:t>
                      </a:r>
                    </a:p>
                  </a:txBody>
                  <a:tcPr marL="9525" marR="9525" marT="9525" marB="0" anchor="ctr"/>
                </a:tc>
              </a:tr>
              <a:tr h="34641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拉力测试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EN 14372:2004，EN 71-1-2011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-</a:t>
                      </a:r>
                      <a:endParaRPr lang="zh-CN" altLang="en-US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-</a:t>
                      </a:r>
                      <a:endParaRPr lang="zh-CN" altLang="en-US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沸水测试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QB/T 1999-1994</a:t>
                      </a:r>
                    </a:p>
                  </a:txBody>
                  <a:tcPr marL="9525" marR="9525" marT="9525" marB="0" anchor="ctr"/>
                </a:tc>
              </a:tr>
              <a:tr h="34641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-</a:t>
                      </a:r>
                      <a:endParaRPr lang="zh-CN" altLang="en-US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-</a:t>
                      </a:r>
                      <a:endParaRPr lang="zh-CN" altLang="en-US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-</a:t>
                      </a:r>
                      <a:endParaRPr lang="zh-CN" altLang="en-US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-</a:t>
                      </a:r>
                      <a:endParaRPr lang="zh-CN" altLang="en-US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罗丹明污染测试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QB/T 1999-1994</a:t>
                      </a:r>
                    </a:p>
                  </a:txBody>
                  <a:tcPr marL="9525" marR="9525" marT="9525" marB="0" anchor="ctr"/>
                </a:tc>
              </a:tr>
              <a:tr h="34641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-</a:t>
                      </a:r>
                      <a:endParaRPr lang="zh-CN" altLang="en-US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-</a:t>
                      </a:r>
                      <a:endParaRPr lang="zh-CN" altLang="en-US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-</a:t>
                      </a:r>
                      <a:endParaRPr lang="zh-CN" altLang="en-US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-</a:t>
                      </a:r>
                      <a:endParaRPr lang="zh-CN" altLang="en-US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翘曲（地部）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QB/T 1999-1994</a:t>
                      </a:r>
                    </a:p>
                  </a:txBody>
                  <a:tcPr marL="9525" marR="9525" marT="9525" marB="0" anchor="ctr"/>
                </a:tc>
              </a:tr>
              <a:tr h="34641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-</a:t>
                      </a:r>
                      <a:endParaRPr lang="zh-CN" altLang="en-US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-</a:t>
                      </a:r>
                      <a:endParaRPr lang="zh-CN" altLang="en-US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-</a:t>
                      </a:r>
                      <a:endParaRPr lang="zh-CN" altLang="en-US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-</a:t>
                      </a:r>
                      <a:endParaRPr lang="zh-CN" altLang="en-US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跌落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QB/T 1999-1994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275856" y="1321023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实验室欧盟、美国、中国检测标准</a:t>
            </a:r>
            <a:endParaRPr lang="zh-CN" altLang="en-US" sz="1400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2" descr="C:\Users\mmh\Desktop\未标题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03483"/>
            <a:ext cx="576064" cy="505237"/>
          </a:xfrm>
          <a:prstGeom prst="rect">
            <a:avLst/>
          </a:prstGeom>
          <a:noFill/>
        </p:spPr>
      </p:pic>
      <p:sp>
        <p:nvSpPr>
          <p:cNvPr id="39" name="矩形 38"/>
          <p:cNvSpPr/>
          <p:nvPr/>
        </p:nvSpPr>
        <p:spPr>
          <a:xfrm>
            <a:off x="1763688" y="332656"/>
            <a:ext cx="6768752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179512" y="332656"/>
            <a:ext cx="1296144" cy="1440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1691680" y="332656"/>
            <a:ext cx="72008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1547664" y="332656"/>
            <a:ext cx="72008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1475656" y="332656"/>
            <a:ext cx="72008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1619672" y="332656"/>
            <a:ext cx="72008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TextBox 65"/>
          <p:cNvSpPr txBox="1"/>
          <p:nvPr/>
        </p:nvSpPr>
        <p:spPr>
          <a:xfrm>
            <a:off x="7092280" y="548680"/>
            <a:ext cx="1550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完美生活   源自万善</a:t>
            </a:r>
            <a:endParaRPr lang="zh-CN" altLang="en-US" sz="1200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7584" y="1033572"/>
            <a:ext cx="2165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3.2</a:t>
            </a:r>
            <a:r>
              <a:rPr lang="zh-CN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企业设施</a:t>
            </a:r>
            <a:endParaRPr lang="zh-CN" alt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1520" y="1484784"/>
            <a:ext cx="2844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3.23 </a:t>
            </a:r>
            <a:r>
              <a:rPr lang="zh-CN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鼎捷</a:t>
            </a:r>
            <a:r>
              <a:rPr lang="en-US" altLang="zh-CN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ERP</a:t>
            </a:r>
            <a:r>
              <a:rPr lang="zh-CN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管理系统</a:t>
            </a:r>
            <a:endParaRPr lang="zh-CN" altLang="en-US" sz="20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121" name="Picture 1" descr="C:\Users\mmh\Desktop\{10155DDC-F2FD-4692-BA7C-50AD5A1949C5}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988840"/>
            <a:ext cx="6552728" cy="2084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1331640" y="4509120"/>
            <a:ext cx="62646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随着万善的企业规模不断扩大，企业上市按计划筹备，万善耗资</a:t>
            </a:r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100</a:t>
            </a:r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余万人民币引入鼎捷</a:t>
            </a:r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ERP</a:t>
            </a:r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系统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，优化企业生产管理。万善紧随制造业互联网思维，并借助移动互联、云计算、大数据、物联网等信息化技术优化生产环节，提高生产效率等。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1259632" y="4221088"/>
            <a:ext cx="6336704" cy="1872208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2" descr="C:\Users\mmh\Desktop\未标题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03483"/>
            <a:ext cx="576064" cy="505237"/>
          </a:xfrm>
          <a:prstGeom prst="rect">
            <a:avLst/>
          </a:prstGeom>
          <a:noFill/>
        </p:spPr>
      </p:pic>
      <p:sp>
        <p:nvSpPr>
          <p:cNvPr id="39" name="矩形 38"/>
          <p:cNvSpPr/>
          <p:nvPr/>
        </p:nvSpPr>
        <p:spPr>
          <a:xfrm>
            <a:off x="1763688" y="332656"/>
            <a:ext cx="6768752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179512" y="332656"/>
            <a:ext cx="1296144" cy="1440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1691680" y="332656"/>
            <a:ext cx="72008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1547664" y="332656"/>
            <a:ext cx="72008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1475656" y="332656"/>
            <a:ext cx="72008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1619672" y="332656"/>
            <a:ext cx="72008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TextBox 65"/>
          <p:cNvSpPr txBox="1"/>
          <p:nvPr/>
        </p:nvSpPr>
        <p:spPr>
          <a:xfrm>
            <a:off x="7092280" y="548680"/>
            <a:ext cx="1550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完美生活   源自万善</a:t>
            </a:r>
            <a:endParaRPr lang="zh-CN" altLang="en-US" sz="1200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7584" y="1023119"/>
            <a:ext cx="2165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3.3</a:t>
            </a:r>
            <a:r>
              <a:rPr lang="zh-CN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企业荣誉</a:t>
            </a:r>
            <a:endParaRPr lang="zh-CN" alt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同心圆 49"/>
          <p:cNvSpPr/>
          <p:nvPr/>
        </p:nvSpPr>
        <p:spPr>
          <a:xfrm>
            <a:off x="683568" y="1844824"/>
            <a:ext cx="288032" cy="288032"/>
          </a:xfrm>
          <a:prstGeom prst="donu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827584" y="2132856"/>
            <a:ext cx="0" cy="72008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同心圆 54"/>
          <p:cNvSpPr/>
          <p:nvPr/>
        </p:nvSpPr>
        <p:spPr>
          <a:xfrm>
            <a:off x="683568" y="3573016"/>
            <a:ext cx="288032" cy="288032"/>
          </a:xfrm>
          <a:prstGeom prst="donu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61" name="直接连接符 60"/>
          <p:cNvCxnSpPr/>
          <p:nvPr/>
        </p:nvCxnSpPr>
        <p:spPr>
          <a:xfrm>
            <a:off x="827584" y="2852936"/>
            <a:ext cx="0" cy="72008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>
            <a:off x="827584" y="3861048"/>
            <a:ext cx="0" cy="72008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同心圆 63"/>
          <p:cNvSpPr/>
          <p:nvPr/>
        </p:nvSpPr>
        <p:spPr>
          <a:xfrm>
            <a:off x="683568" y="5229200"/>
            <a:ext cx="288032" cy="288032"/>
          </a:xfrm>
          <a:prstGeom prst="donu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68" name="直接连接符 67"/>
          <p:cNvCxnSpPr/>
          <p:nvPr/>
        </p:nvCxnSpPr>
        <p:spPr>
          <a:xfrm>
            <a:off x="827584" y="4509120"/>
            <a:ext cx="0" cy="72008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同心圆 68"/>
          <p:cNvSpPr/>
          <p:nvPr/>
        </p:nvSpPr>
        <p:spPr>
          <a:xfrm>
            <a:off x="4932040" y="1844824"/>
            <a:ext cx="288032" cy="288032"/>
          </a:xfrm>
          <a:prstGeom prst="donu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70" name="直接连接符 69"/>
          <p:cNvCxnSpPr/>
          <p:nvPr/>
        </p:nvCxnSpPr>
        <p:spPr>
          <a:xfrm>
            <a:off x="5076056" y="2132856"/>
            <a:ext cx="0" cy="72008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同心圆 70"/>
          <p:cNvSpPr/>
          <p:nvPr/>
        </p:nvSpPr>
        <p:spPr>
          <a:xfrm>
            <a:off x="4932040" y="3573016"/>
            <a:ext cx="288032" cy="288032"/>
          </a:xfrm>
          <a:prstGeom prst="donu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73" name="直接连接符 72"/>
          <p:cNvCxnSpPr/>
          <p:nvPr/>
        </p:nvCxnSpPr>
        <p:spPr>
          <a:xfrm>
            <a:off x="5076056" y="2852936"/>
            <a:ext cx="0" cy="72008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5076056" y="3861048"/>
            <a:ext cx="0" cy="72008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同心圆 74"/>
          <p:cNvSpPr/>
          <p:nvPr/>
        </p:nvSpPr>
        <p:spPr>
          <a:xfrm>
            <a:off x="4932040" y="5301208"/>
            <a:ext cx="288032" cy="288032"/>
          </a:xfrm>
          <a:prstGeom prst="donu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77" name="直接连接符 76"/>
          <p:cNvCxnSpPr/>
          <p:nvPr/>
        </p:nvCxnSpPr>
        <p:spPr>
          <a:xfrm>
            <a:off x="5076056" y="4581128"/>
            <a:ext cx="0" cy="72008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\\192.168.3.11\内销部\06.企業証書\企業榮譽\萬善-高新企業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72816"/>
            <a:ext cx="1584176" cy="1078773"/>
          </a:xfrm>
          <a:prstGeom prst="rect">
            <a:avLst/>
          </a:prstGeom>
          <a:noFill/>
        </p:spPr>
      </p:pic>
      <p:sp>
        <p:nvSpPr>
          <p:cNvPr id="78" name="TextBox 77"/>
          <p:cNvSpPr txBox="1"/>
          <p:nvPr/>
        </p:nvSpPr>
        <p:spPr>
          <a:xfrm>
            <a:off x="2627784" y="1916832"/>
            <a:ext cx="23391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广东科学技术厅、财政厅、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国家税务局、税务局授予：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高新技术企业证书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662630" y="3410416"/>
            <a:ext cx="21595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中国名牌产品委员会与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中国品牌调查中心授予：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中国著名品牌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7" name="Picture 5" descr="\\192.168.3.11\内销部\06.企業証書\企業榮譽\萬善-一類企業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509120"/>
            <a:ext cx="1440160" cy="1680187"/>
          </a:xfrm>
          <a:prstGeom prst="rect">
            <a:avLst/>
          </a:prstGeom>
          <a:noFill/>
        </p:spPr>
      </p:pic>
      <p:sp>
        <p:nvSpPr>
          <p:cNvPr id="80" name="TextBox 79"/>
          <p:cNvSpPr txBox="1"/>
          <p:nvPr/>
        </p:nvSpPr>
        <p:spPr>
          <a:xfrm>
            <a:off x="2662630" y="5138028"/>
            <a:ext cx="23391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中国广东出入境检验检疫局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授予：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一类企业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8" name="Picture 6" descr="\\192.168.3.11\内销部\06.企業証書\企業榮譽\萬善-著名品牌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2996952"/>
            <a:ext cx="1008112" cy="1423913"/>
          </a:xfrm>
          <a:prstGeom prst="rect">
            <a:avLst/>
          </a:prstGeom>
          <a:noFill/>
        </p:spPr>
      </p:pic>
      <p:pic>
        <p:nvPicPr>
          <p:cNvPr id="3079" name="Picture 7" descr="\\192.168.3.11\内销部\06.企業証書\企業榮譽\萬善-可信企業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1772816"/>
            <a:ext cx="1322882" cy="864096"/>
          </a:xfrm>
          <a:prstGeom prst="rect">
            <a:avLst/>
          </a:prstGeom>
          <a:noFill/>
        </p:spPr>
      </p:pic>
      <p:sp>
        <p:nvSpPr>
          <p:cNvPr id="83" name="TextBox 82"/>
          <p:cNvSpPr txBox="1"/>
          <p:nvPr/>
        </p:nvSpPr>
        <p:spPr>
          <a:xfrm>
            <a:off x="6553378" y="1700808"/>
            <a:ext cx="23391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中国企业文化建设协会、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中国品牌建设促进会、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中国商品协会授予：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中国餐具行业质量可信企业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80" name="Picture 8" descr="\\192.168.3.11\内销部\06.企業証書\企業榮譽\萬善-愛心慈善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8246" y="3284984"/>
            <a:ext cx="1276134" cy="936104"/>
          </a:xfrm>
          <a:prstGeom prst="rect">
            <a:avLst/>
          </a:prstGeom>
          <a:noFill/>
        </p:spPr>
      </p:pic>
      <p:pic>
        <p:nvPicPr>
          <p:cNvPr id="3081" name="Picture 9" descr="\\192.168.3.11\内销部\06.企業証書\企業榮譽\萬善-2017优秀企業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2080" y="4877180"/>
            <a:ext cx="1368152" cy="1000092"/>
          </a:xfrm>
          <a:prstGeom prst="rect">
            <a:avLst/>
          </a:prstGeom>
          <a:noFill/>
        </p:spPr>
      </p:pic>
      <p:sp>
        <p:nvSpPr>
          <p:cNvPr id="84" name="TextBox 83"/>
          <p:cNvSpPr txBox="1"/>
          <p:nvPr/>
        </p:nvSpPr>
        <p:spPr>
          <a:xfrm>
            <a:off x="6660232" y="3356992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红安县人民政府以及教育局颁发捐赠证书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爱心万善</a:t>
            </a:r>
            <a:endParaRPr lang="en-US" altLang="zh-CN" sz="14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660232" y="5229200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东莞桥头镇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优秀企业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mmh\AppData\Local\Temp\WeChat Files\57195fd0c6a998773e492a2abe03c7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5373216"/>
            <a:ext cx="572052" cy="541861"/>
          </a:xfrm>
          <a:prstGeom prst="rect">
            <a:avLst/>
          </a:prstGeom>
          <a:noFill/>
        </p:spPr>
      </p:pic>
      <p:pic>
        <p:nvPicPr>
          <p:cNvPr id="29" name="Picture 2" descr="C:\Users\mmh\Desktop\未标题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03483"/>
            <a:ext cx="576064" cy="50523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27584" y="890717"/>
            <a:ext cx="23997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  业务体系</a:t>
            </a:r>
            <a:endParaRPr lang="en-US" altLang="zh-CN" sz="3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en-US" altLang="zh-CN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Business System</a:t>
            </a:r>
            <a:endParaRPr lang="zh-CN" altLang="en-US" sz="20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99592" y="1916832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99592" y="2060848"/>
            <a:ext cx="2165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4.1</a:t>
            </a:r>
            <a:r>
              <a:rPr lang="zh-CN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主营业务</a:t>
            </a:r>
            <a:endParaRPr lang="zh-CN" alt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836712"/>
            <a:ext cx="10374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04</a:t>
            </a:r>
            <a:endParaRPr lang="zh-CN" altLang="en-US" sz="54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763688" y="332656"/>
            <a:ext cx="6768752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 smtClean="0"/>
              <a:t>  </a:t>
            </a:r>
            <a:endParaRPr lang="zh-CN" altLang="en-US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79512" y="332656"/>
            <a:ext cx="1296144" cy="1440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619672" y="332656"/>
            <a:ext cx="72008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1691680" y="332656"/>
            <a:ext cx="72008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1547664" y="332656"/>
            <a:ext cx="72008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1475656" y="332656"/>
            <a:ext cx="72008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7092280" y="548680"/>
            <a:ext cx="1550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完美生活   源自万善</a:t>
            </a:r>
            <a:endParaRPr lang="zh-CN" altLang="en-US" sz="1200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6" name="圆角矩形 65"/>
          <p:cNvSpPr/>
          <p:nvPr/>
        </p:nvSpPr>
        <p:spPr>
          <a:xfrm>
            <a:off x="1331640" y="4005064"/>
            <a:ext cx="1440160" cy="1944216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OEM</a:t>
            </a:r>
            <a:r>
              <a:rPr lang="zh-CN" alt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生产</a:t>
            </a:r>
            <a:endParaRPr lang="en-US" altLang="zh-CN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全球优秀委托制造商委托本司定制生产产品。客制化生产</a:t>
            </a:r>
            <a:endParaRPr lang="en-US" altLang="zh-CN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1" name="圆角矩形 70"/>
          <p:cNvSpPr/>
          <p:nvPr/>
        </p:nvSpPr>
        <p:spPr>
          <a:xfrm>
            <a:off x="3059832" y="4005064"/>
            <a:ext cx="1440160" cy="1944216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16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16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TP</a:t>
            </a:r>
          </a:p>
          <a:p>
            <a:pPr algn="ctr"/>
            <a:endParaRPr lang="en-US" altLang="zh-CN" sz="1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TP</a:t>
            </a:r>
            <a:r>
              <a:rPr lang="zh-CN" alt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品牌主打家居类商超用品方面的业务</a:t>
            </a:r>
            <a:endParaRPr lang="en-US" altLang="zh-CN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2" name="圆角矩形 71"/>
          <p:cNvSpPr/>
          <p:nvPr/>
        </p:nvSpPr>
        <p:spPr>
          <a:xfrm>
            <a:off x="4788024" y="4005064"/>
            <a:ext cx="1440160" cy="1944216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16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16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16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16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16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16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16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KORDCO</a:t>
            </a:r>
          </a:p>
          <a:p>
            <a:pPr algn="ctr"/>
            <a:endParaRPr lang="en-US" altLang="zh-CN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KORDCO</a:t>
            </a:r>
            <a:r>
              <a:rPr lang="zh-CN" alt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品牌主营酒店用品类的业务</a:t>
            </a:r>
            <a:endParaRPr lang="en-US" altLang="zh-CN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1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16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16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16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043608" y="2456309"/>
            <a:ext cx="69127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万善秉持工匠精神，为客户提供优质有保障的产品。同时万善顺应市场潮流，产品研发部门利用艺术与产品融合的模式，开发出符合人体工程学、美学的产品。万善的业务体系主要是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OEM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生产与自主品牌运营等。</a:t>
            </a:r>
            <a:endParaRPr lang="zh-CN" alt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6516216" y="4005064"/>
            <a:ext cx="1440160" cy="1944216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16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16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16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16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Vitamin M</a:t>
            </a:r>
          </a:p>
          <a:p>
            <a:pPr algn="ctr"/>
            <a:endParaRPr lang="en-US" altLang="zh-CN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Vitamin M</a:t>
            </a:r>
            <a:r>
              <a:rPr lang="zh-CN" alt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属于万善国外独立设计品牌</a:t>
            </a:r>
            <a:endParaRPr lang="en-US" altLang="zh-CN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 descr="\\192.168.3.11\内销部\09.公司商標檔\tp商标80-4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5445224"/>
            <a:ext cx="668028" cy="360040"/>
          </a:xfrm>
          <a:prstGeom prst="rect">
            <a:avLst/>
          </a:prstGeom>
          <a:noFill/>
        </p:spPr>
      </p:pic>
      <p:pic>
        <p:nvPicPr>
          <p:cNvPr id="1027" name="Picture 3" descr="\\192.168.3.11\内销部\09.公司商標檔\KORDCO商标PNG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5373216"/>
            <a:ext cx="654525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2" descr="C:\Users\mmh\Desktop\未标题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03483"/>
            <a:ext cx="576064" cy="505237"/>
          </a:xfrm>
          <a:prstGeom prst="rect">
            <a:avLst/>
          </a:prstGeom>
          <a:noFill/>
        </p:spPr>
      </p:pic>
      <p:sp>
        <p:nvSpPr>
          <p:cNvPr id="39" name="矩形 38"/>
          <p:cNvSpPr/>
          <p:nvPr/>
        </p:nvSpPr>
        <p:spPr>
          <a:xfrm>
            <a:off x="1763688" y="332656"/>
            <a:ext cx="6768752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179512" y="332656"/>
            <a:ext cx="1296144" cy="1440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1691680" y="332656"/>
            <a:ext cx="72008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1547664" y="332656"/>
            <a:ext cx="72008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1475656" y="332656"/>
            <a:ext cx="72008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1619672" y="332656"/>
            <a:ext cx="72008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TextBox 65"/>
          <p:cNvSpPr txBox="1"/>
          <p:nvPr/>
        </p:nvSpPr>
        <p:spPr>
          <a:xfrm>
            <a:off x="7092280" y="548680"/>
            <a:ext cx="1550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完美生活   源自万善</a:t>
            </a:r>
            <a:endParaRPr lang="zh-CN" altLang="en-US" sz="1200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7584" y="1023119"/>
            <a:ext cx="2884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4.2</a:t>
            </a:r>
            <a:r>
              <a:rPr lang="zh-CN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优秀合作伙伴</a:t>
            </a:r>
            <a:endParaRPr lang="zh-CN" alt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1475656" y="1988840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5364088" y="1988840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707904" y="1844824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国外优秀合作伙伴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9" name="Picture 5" descr="C:\Users\mmh\Desktop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789040"/>
            <a:ext cx="1701486" cy="576064"/>
          </a:xfrm>
          <a:prstGeom prst="rect">
            <a:avLst/>
          </a:prstGeom>
          <a:noFill/>
        </p:spPr>
      </p:pic>
      <p:pic>
        <p:nvPicPr>
          <p:cNvPr id="51" name="Picture 6" descr="C:\Users\mmh\Desktop\1e30e924b899a9011796d1201e950a7b0208f501.jpg"/>
          <p:cNvPicPr>
            <a:picLocks noChangeAspect="1" noChangeArrowheads="1"/>
          </p:cNvPicPr>
          <p:nvPr/>
        </p:nvPicPr>
        <p:blipFill>
          <a:blip r:embed="rId4" cstate="print"/>
          <a:srcRect r="1188" b="10659"/>
          <a:stretch>
            <a:fillRect/>
          </a:stretch>
        </p:blipFill>
        <p:spPr bwMode="auto">
          <a:xfrm>
            <a:off x="467544" y="2348880"/>
            <a:ext cx="2037348" cy="1368152"/>
          </a:xfrm>
          <a:prstGeom prst="rect">
            <a:avLst/>
          </a:prstGeom>
          <a:noFill/>
        </p:spPr>
      </p:pic>
      <p:pic>
        <p:nvPicPr>
          <p:cNvPr id="53" name="Picture 7" descr="C:\Users\mmh\Desktop\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844824"/>
            <a:ext cx="2376264" cy="1655799"/>
          </a:xfrm>
          <a:prstGeom prst="rect">
            <a:avLst/>
          </a:prstGeom>
          <a:noFill/>
        </p:spPr>
      </p:pic>
      <p:pic>
        <p:nvPicPr>
          <p:cNvPr id="54" name="Picture 8" descr="C:\Users\mmh\Desktop\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2636912"/>
            <a:ext cx="1791302" cy="1004873"/>
          </a:xfrm>
          <a:prstGeom prst="rect">
            <a:avLst/>
          </a:prstGeom>
          <a:noFill/>
        </p:spPr>
      </p:pic>
      <p:pic>
        <p:nvPicPr>
          <p:cNvPr id="57" name="Picture 10" descr="C:\Users\mmh\Desktop\1.jpg"/>
          <p:cNvPicPr>
            <a:picLocks noChangeAspect="1" noChangeArrowheads="1"/>
          </p:cNvPicPr>
          <p:nvPr/>
        </p:nvPicPr>
        <p:blipFill>
          <a:blip r:embed="rId7" cstate="print"/>
          <a:srcRect l="281" t="6530" r="2005" b="7849"/>
          <a:stretch>
            <a:fillRect/>
          </a:stretch>
        </p:blipFill>
        <p:spPr bwMode="auto">
          <a:xfrm>
            <a:off x="2843808" y="3861048"/>
            <a:ext cx="1656184" cy="1321417"/>
          </a:xfrm>
          <a:prstGeom prst="rect">
            <a:avLst/>
          </a:prstGeom>
          <a:noFill/>
        </p:spPr>
      </p:pic>
      <p:pic>
        <p:nvPicPr>
          <p:cNvPr id="58" name="Picture 11" descr="C:\Users\mmh\Desktop\2.jpg"/>
          <p:cNvPicPr>
            <a:picLocks noChangeAspect="1" noChangeArrowheads="1"/>
          </p:cNvPicPr>
          <p:nvPr/>
        </p:nvPicPr>
        <p:blipFill>
          <a:blip r:embed="rId8" cstate="print"/>
          <a:srcRect t="4861" b="7722"/>
          <a:stretch>
            <a:fillRect/>
          </a:stretch>
        </p:blipFill>
        <p:spPr bwMode="auto">
          <a:xfrm>
            <a:off x="5004048" y="2276872"/>
            <a:ext cx="1562172" cy="929016"/>
          </a:xfrm>
          <a:prstGeom prst="rect">
            <a:avLst/>
          </a:prstGeom>
          <a:noFill/>
        </p:spPr>
      </p:pic>
      <p:pic>
        <p:nvPicPr>
          <p:cNvPr id="4098" name="Picture 2" descr="C:\Users\mmh\Desktop\t012adc9a2802b59c5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584" y="5051133"/>
            <a:ext cx="1800200" cy="1806867"/>
          </a:xfrm>
          <a:prstGeom prst="rect">
            <a:avLst/>
          </a:prstGeom>
          <a:noFill/>
        </p:spPr>
      </p:pic>
      <p:pic>
        <p:nvPicPr>
          <p:cNvPr id="4099" name="Picture 3" descr="C:\Users\mmh\Desktop\新建文件夹\3.jpg"/>
          <p:cNvPicPr>
            <a:picLocks noChangeAspect="1" noChangeArrowheads="1"/>
          </p:cNvPicPr>
          <p:nvPr/>
        </p:nvPicPr>
        <p:blipFill>
          <a:blip r:embed="rId10" cstate="print"/>
          <a:srcRect l="2919" t="11015" r="764" b="14243"/>
          <a:stretch>
            <a:fillRect/>
          </a:stretch>
        </p:blipFill>
        <p:spPr bwMode="auto">
          <a:xfrm>
            <a:off x="2987824" y="5301208"/>
            <a:ext cx="1512168" cy="1159853"/>
          </a:xfrm>
          <a:prstGeom prst="rect">
            <a:avLst/>
          </a:prstGeom>
          <a:noFill/>
        </p:spPr>
      </p:pic>
      <p:pic>
        <p:nvPicPr>
          <p:cNvPr id="4100" name="Picture 4" descr="C:\Users\mmh\Desktop\t015bfd27df11bdc9d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98321" y="4803378"/>
            <a:ext cx="1345887" cy="1649958"/>
          </a:xfrm>
          <a:prstGeom prst="rect">
            <a:avLst/>
          </a:prstGeom>
          <a:noFill/>
        </p:spPr>
      </p:pic>
      <p:pic>
        <p:nvPicPr>
          <p:cNvPr id="4101" name="Picture 5" descr="C:\Users\mmh\Desktop\t0102c921497c78168e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99592" y="4005064"/>
            <a:ext cx="1248513" cy="1181025"/>
          </a:xfrm>
          <a:prstGeom prst="rect">
            <a:avLst/>
          </a:prstGeom>
          <a:noFill/>
        </p:spPr>
      </p:pic>
      <p:pic>
        <p:nvPicPr>
          <p:cNvPr id="4102" name="Picture 6" descr="C:\Users\mmh\Desktop\53971_1331696214.615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76256" y="3284984"/>
            <a:ext cx="1800200" cy="1800200"/>
          </a:xfrm>
          <a:prstGeom prst="rect">
            <a:avLst/>
          </a:prstGeom>
          <a:noFill/>
        </p:spPr>
      </p:pic>
      <p:pic>
        <p:nvPicPr>
          <p:cNvPr id="4103" name="Picture 7" descr="C:\Users\mmh\Desktop\t01772f3be4f41fc215.jpg"/>
          <p:cNvPicPr>
            <a:picLocks noChangeAspect="1" noChangeArrowheads="1"/>
          </p:cNvPicPr>
          <p:nvPr/>
        </p:nvPicPr>
        <p:blipFill>
          <a:blip r:embed="rId14" cstate="print"/>
          <a:srcRect b="54774"/>
          <a:stretch>
            <a:fillRect/>
          </a:stretch>
        </p:blipFill>
        <p:spPr bwMode="auto">
          <a:xfrm>
            <a:off x="6838950" y="5229200"/>
            <a:ext cx="1837506" cy="9758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14B0FDD6-11A6-470B-B80E-74396EACD98D}"/>
              </a:ext>
            </a:extLst>
          </p:cNvPr>
          <p:cNvSpPr txBox="1"/>
          <p:nvPr/>
        </p:nvSpPr>
        <p:spPr>
          <a:xfrm>
            <a:off x="179512" y="807095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sym typeface="FZHei-B01S" panose="02010601030101010101" pitchFamily="2" charset="-122"/>
              </a:rPr>
              <a:t>目录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sym typeface="FZHei-B01S" panose="02010601030101010101" pitchFamily="2" charset="-122"/>
              </a:rPr>
              <a:t>|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sym typeface="FZHei-B01S" panose="02010601030101010101" pitchFamily="2" charset="-122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sym typeface="FZHei-B01S" panose="02010601030101010101" pitchFamily="2" charset="-122"/>
              </a:rPr>
              <a:t>CONTENTS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sym typeface="FZHei-B01S" panose="02010601030101010101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0" y="1916832"/>
            <a:ext cx="2304256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zh-CN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04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sym typeface="FZHei-B01S" panose="02010601030101010101" pitchFamily="2" charset="-122"/>
              </a:rPr>
              <a:t> 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FZHei-B01S" panose="02010601030101010101" pitchFamily="2" charset="-122"/>
              </a:rPr>
              <a:t>| 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业务体系</a:t>
            </a:r>
            <a:endParaRPr lang="en-US" altLang="zh-CN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/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/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3.1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主营业务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/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/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3.2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优秀合作伙伴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/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/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/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/>
            <a:endParaRPr lang="en-US" altLang="zh-CN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/>
            <a:endParaRPr lang="en-US" altLang="zh-CN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/>
            <a:endParaRPr lang="en-US" altLang="zh-CN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/>
            <a:endParaRPr lang="en-US" altLang="zh-CN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/>
            <a:endParaRPr lang="en-US" altLang="zh-CN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/>
            <a:endParaRPr lang="en-US" altLang="zh-CN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/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/>
            <a:endParaRPr lang="en-US" altLang="zh-CN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/>
            <a:endParaRPr lang="en-US" altLang="zh-CN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/>
            <a:endParaRPr lang="en-US" altLang="zh-CN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/>
            <a:endParaRPr lang="en-US" altLang="zh-CN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/>
            <a:endParaRPr lang="en-US" altLang="zh-CN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0" y="2924944"/>
            <a:ext cx="158417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altLang="zh-CN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/>
            <a:r>
              <a:rPr lang="en-US" altLang="zh-CN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05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  <a:sym typeface="FZHei-B01S" panose="02010601030101010101" pitchFamily="2" charset="-122"/>
              </a:rPr>
              <a:t> 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FZHei-B01S" panose="02010601030101010101" pitchFamily="2" charset="-122"/>
              </a:rPr>
              <a:t>| 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产品展示</a:t>
            </a:r>
            <a:endParaRPr lang="en-US" altLang="zh-CN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/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/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9" name="Picture 2" descr="C:\Users\mmh\Desktop\未标题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03483"/>
            <a:ext cx="576064" cy="505237"/>
          </a:xfrm>
          <a:prstGeom prst="rect">
            <a:avLst/>
          </a:prstGeom>
          <a:noFill/>
        </p:spPr>
      </p:pic>
      <p:sp>
        <p:nvSpPr>
          <p:cNvPr id="35" name="矩形 34"/>
          <p:cNvSpPr/>
          <p:nvPr/>
        </p:nvSpPr>
        <p:spPr>
          <a:xfrm>
            <a:off x="1763688" y="332656"/>
            <a:ext cx="6768752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 smtClean="0"/>
              <a:t>  </a:t>
            </a:r>
            <a:endParaRPr lang="zh-CN" altLang="en-US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79512" y="332656"/>
            <a:ext cx="1296144" cy="1440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1691680" y="332656"/>
            <a:ext cx="72008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1547664" y="332656"/>
            <a:ext cx="72008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1475656" y="332656"/>
            <a:ext cx="72008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7092280" y="548680"/>
            <a:ext cx="1550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完美生活   源自万善</a:t>
            </a:r>
            <a:endParaRPr lang="zh-CN" altLang="en-US" sz="1200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07704" y="1916832"/>
            <a:ext cx="1584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zh-CN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01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  <a:sym typeface="FZHei-B01S" panose="02010601030101010101" pitchFamily="2" charset="-122"/>
              </a:rPr>
              <a:t> 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sym typeface="FZHei-B01S" panose="02010601030101010101" pitchFamily="2" charset="-122"/>
              </a:rPr>
              <a:t>| 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企业简介                                                            </a:t>
            </a:r>
            <a:endParaRPr lang="en-US" altLang="zh-CN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/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/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1.1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关于万善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/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/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1.2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企业文化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907704" y="4156625"/>
            <a:ext cx="35283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zh-CN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03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  <a:sym typeface="FZHei-B01S" panose="02010601030101010101" pitchFamily="2" charset="-122"/>
              </a:rPr>
              <a:t> 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FZHei-B01S" panose="02010601030101010101" pitchFamily="2" charset="-122"/>
              </a:rPr>
              <a:t>| 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企业实力</a:t>
            </a:r>
            <a:endParaRPr lang="en-US" altLang="zh-CN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/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/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2.1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资质认证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/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/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2.2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企业设施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/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/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2.3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企业荣誉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/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</a:p>
          <a:p>
            <a:pPr marL="342900" indent="-342900"/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/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 </a:t>
            </a:r>
          </a:p>
          <a:p>
            <a:pPr marL="342900" indent="-342900"/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4572000" y="414908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06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  <a:sym typeface="FZHei-B01S" panose="02010601030101010101" pitchFamily="2" charset="-122"/>
              </a:rPr>
              <a:t> 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FZHei-B01S" panose="02010601030101010101" pitchFamily="2" charset="-122"/>
              </a:rPr>
              <a:t>| 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联系我们</a:t>
            </a:r>
          </a:p>
          <a:p>
            <a:endParaRPr lang="zh-CN" alt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907704" y="3356992"/>
            <a:ext cx="1593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02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sym typeface="FZHei-B01S" panose="02010601030101010101" pitchFamily="2" charset="-122"/>
              </a:rPr>
              <a:t> 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FZHei-B01S" panose="02010601030101010101" pitchFamily="2" charset="-122"/>
              </a:rPr>
              <a:t>| 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发展历程</a:t>
            </a:r>
            <a:endParaRPr lang="en-US" altLang="zh-CN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dirty="0"/>
          </a:p>
        </p:txBody>
      </p:sp>
      <p:cxnSp>
        <p:nvCxnSpPr>
          <p:cNvPr id="46" name="直接连接符 45"/>
          <p:cNvCxnSpPr/>
          <p:nvPr/>
        </p:nvCxnSpPr>
        <p:spPr>
          <a:xfrm>
            <a:off x="1043608" y="1556792"/>
            <a:ext cx="720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1619672" y="332656"/>
            <a:ext cx="72008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4139952" y="1988840"/>
            <a:ext cx="0" cy="3744416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7567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2" descr="C:\Users\mmh\Desktop\未标题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03483"/>
            <a:ext cx="576064" cy="505237"/>
          </a:xfrm>
          <a:prstGeom prst="rect">
            <a:avLst/>
          </a:prstGeom>
          <a:noFill/>
        </p:spPr>
      </p:pic>
      <p:sp>
        <p:nvSpPr>
          <p:cNvPr id="39" name="矩形 38"/>
          <p:cNvSpPr/>
          <p:nvPr/>
        </p:nvSpPr>
        <p:spPr>
          <a:xfrm>
            <a:off x="1763688" y="332656"/>
            <a:ext cx="6768752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179512" y="332656"/>
            <a:ext cx="1296144" cy="1440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1691680" y="332656"/>
            <a:ext cx="72008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1547664" y="332656"/>
            <a:ext cx="72008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1475656" y="332656"/>
            <a:ext cx="72008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1619672" y="332656"/>
            <a:ext cx="72008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TextBox 65"/>
          <p:cNvSpPr txBox="1"/>
          <p:nvPr/>
        </p:nvSpPr>
        <p:spPr>
          <a:xfrm>
            <a:off x="7092280" y="548680"/>
            <a:ext cx="1550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完美生活   源自万善</a:t>
            </a:r>
            <a:endParaRPr lang="zh-CN" altLang="en-US" sz="1200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7584" y="1023119"/>
            <a:ext cx="2884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4.2</a:t>
            </a:r>
            <a:r>
              <a:rPr lang="zh-CN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优秀合作伙伴</a:t>
            </a:r>
            <a:endParaRPr lang="zh-CN" alt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7" name="Picture 2" descr="C:\Users\mmh\Desktop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0179" y="2458778"/>
            <a:ext cx="1272021" cy="970222"/>
          </a:xfrm>
          <a:prstGeom prst="rect">
            <a:avLst/>
          </a:prstGeom>
          <a:noFill/>
        </p:spPr>
      </p:pic>
      <p:pic>
        <p:nvPicPr>
          <p:cNvPr id="48" name="Picture 3" descr="C:\Users\mmh\Desktop\9.jpg"/>
          <p:cNvPicPr>
            <a:picLocks noChangeAspect="1" noChangeArrowheads="1"/>
          </p:cNvPicPr>
          <p:nvPr/>
        </p:nvPicPr>
        <p:blipFill>
          <a:blip r:embed="rId4" cstate="print"/>
          <a:srcRect l="-453" t="5465" r="2163" b="9712"/>
          <a:stretch>
            <a:fillRect/>
          </a:stretch>
        </p:blipFill>
        <p:spPr bwMode="auto">
          <a:xfrm>
            <a:off x="898364" y="2492896"/>
            <a:ext cx="1513396" cy="891555"/>
          </a:xfrm>
          <a:prstGeom prst="rect">
            <a:avLst/>
          </a:prstGeom>
          <a:noFill/>
        </p:spPr>
      </p:pic>
      <p:pic>
        <p:nvPicPr>
          <p:cNvPr id="56" name="Picture 9" descr="C:\Users\mmh\Desktop\7.jpg"/>
          <p:cNvPicPr>
            <a:picLocks noChangeAspect="1" noChangeArrowheads="1"/>
          </p:cNvPicPr>
          <p:nvPr/>
        </p:nvPicPr>
        <p:blipFill>
          <a:blip r:embed="rId5" cstate="print"/>
          <a:srcRect t="10583" r="1760" b="8977"/>
          <a:stretch>
            <a:fillRect/>
          </a:stretch>
        </p:blipFill>
        <p:spPr bwMode="auto">
          <a:xfrm>
            <a:off x="2827389" y="3674588"/>
            <a:ext cx="1672603" cy="906540"/>
          </a:xfrm>
          <a:prstGeom prst="rect">
            <a:avLst/>
          </a:prstGeom>
          <a:noFill/>
        </p:spPr>
      </p:pic>
      <p:pic>
        <p:nvPicPr>
          <p:cNvPr id="59" name="Picture 12" descr="C:\Users\mmh\Desktop\88888.jpg"/>
          <p:cNvPicPr>
            <a:picLocks noChangeAspect="1" noChangeArrowheads="1"/>
          </p:cNvPicPr>
          <p:nvPr/>
        </p:nvPicPr>
        <p:blipFill>
          <a:blip r:embed="rId6" cstate="print"/>
          <a:srcRect l="-2244" t="14797" r="2499" b="10608"/>
          <a:stretch>
            <a:fillRect/>
          </a:stretch>
        </p:blipFill>
        <p:spPr bwMode="auto">
          <a:xfrm>
            <a:off x="6804248" y="2564903"/>
            <a:ext cx="1584176" cy="894137"/>
          </a:xfrm>
          <a:prstGeom prst="rect">
            <a:avLst/>
          </a:prstGeom>
          <a:noFill/>
        </p:spPr>
      </p:pic>
      <p:pic>
        <p:nvPicPr>
          <p:cNvPr id="60" name="Picture 13" descr="C:\Users\mmh\Desktop\22.jpg"/>
          <p:cNvPicPr>
            <a:picLocks noChangeAspect="1" noChangeArrowheads="1"/>
          </p:cNvPicPr>
          <p:nvPr/>
        </p:nvPicPr>
        <p:blipFill>
          <a:blip r:embed="rId7" cstate="print"/>
          <a:srcRect l="137" t="12071" r="1626" b="9596"/>
          <a:stretch>
            <a:fillRect/>
          </a:stretch>
        </p:blipFill>
        <p:spPr bwMode="auto">
          <a:xfrm>
            <a:off x="2934151" y="2520794"/>
            <a:ext cx="1565841" cy="764190"/>
          </a:xfrm>
          <a:prstGeom prst="rect">
            <a:avLst/>
          </a:prstGeom>
          <a:noFill/>
        </p:spPr>
      </p:pic>
      <p:pic>
        <p:nvPicPr>
          <p:cNvPr id="62" name="Picture 14" descr="C:\Users\mmh\Desktop\8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26092" y="3483492"/>
            <a:ext cx="1241652" cy="1241652"/>
          </a:xfrm>
          <a:prstGeom prst="rect">
            <a:avLst/>
          </a:prstGeom>
          <a:noFill/>
        </p:spPr>
      </p:pic>
      <p:pic>
        <p:nvPicPr>
          <p:cNvPr id="5122" name="Picture 2" descr="C:\Users\mmh\Desktop\{72040627-5E3E-4131-84A9-7A1B1E60122A}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3510" y="3675754"/>
            <a:ext cx="1188690" cy="1049390"/>
          </a:xfrm>
          <a:prstGeom prst="rect">
            <a:avLst/>
          </a:prstGeom>
          <a:noFill/>
        </p:spPr>
      </p:pic>
      <p:pic>
        <p:nvPicPr>
          <p:cNvPr id="5123" name="Picture 3" descr="C:\Users\mmh\Desktop\t01f70e164b6e0dde7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04248" y="3459212"/>
            <a:ext cx="1694467" cy="1409948"/>
          </a:xfrm>
          <a:prstGeom prst="rect">
            <a:avLst/>
          </a:prstGeom>
          <a:noFill/>
        </p:spPr>
      </p:pic>
      <p:pic>
        <p:nvPicPr>
          <p:cNvPr id="5124" name="Picture 4" descr="C:\Users\mmh\Desktop\37d3d539b6003af3a47c55e7372ac65c1138b67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54113" y="5037185"/>
            <a:ext cx="1113631" cy="1200127"/>
          </a:xfrm>
          <a:prstGeom prst="rect">
            <a:avLst/>
          </a:prstGeom>
          <a:noFill/>
        </p:spPr>
      </p:pic>
      <p:pic>
        <p:nvPicPr>
          <p:cNvPr id="5125" name="Picture 5" descr="C:\Users\mmh\Desktop\t0177009bc91ebea35a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86038" y="5157192"/>
            <a:ext cx="1957970" cy="792088"/>
          </a:xfrm>
          <a:prstGeom prst="rect">
            <a:avLst/>
          </a:prstGeom>
          <a:noFill/>
        </p:spPr>
      </p:pic>
      <p:pic>
        <p:nvPicPr>
          <p:cNvPr id="5126" name="Picture 6" descr="C:\Users\mmh\Desktop\t01172eeabd9cd9b8ea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48064" y="4993028"/>
            <a:ext cx="1456208" cy="1172276"/>
          </a:xfrm>
          <a:prstGeom prst="rect">
            <a:avLst/>
          </a:prstGeom>
          <a:noFill/>
        </p:spPr>
      </p:pic>
      <p:pic>
        <p:nvPicPr>
          <p:cNvPr id="5127" name="Picture 7" descr="C:\Users\mmh\Desktop\{FE343870-A114-441A-ADAD-C87FC545BA2E}.bmp"/>
          <p:cNvPicPr>
            <a:picLocks noChangeAspect="1" noChangeArrowheads="1"/>
          </p:cNvPicPr>
          <p:nvPr/>
        </p:nvPicPr>
        <p:blipFill>
          <a:blip r:embed="rId14" cstate="print"/>
          <a:srcRect t="8686" r="7692" b="-1"/>
          <a:stretch>
            <a:fillRect/>
          </a:stretch>
        </p:blipFill>
        <p:spPr bwMode="auto">
          <a:xfrm>
            <a:off x="6804248" y="5157192"/>
            <a:ext cx="1972650" cy="864096"/>
          </a:xfrm>
          <a:prstGeom prst="rect">
            <a:avLst/>
          </a:prstGeom>
          <a:noFill/>
        </p:spPr>
      </p:pic>
      <p:cxnSp>
        <p:nvCxnSpPr>
          <p:cNvPr id="37" name="直接连接符 36"/>
          <p:cNvCxnSpPr/>
          <p:nvPr/>
        </p:nvCxnSpPr>
        <p:spPr>
          <a:xfrm>
            <a:off x="1475656" y="1988840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5364088" y="1988840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707904" y="1844824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国内优秀合作伙伴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mmh\Desktop\未标题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03483"/>
            <a:ext cx="576064" cy="50523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71600" y="836712"/>
            <a:ext cx="23070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  产品展示</a:t>
            </a:r>
            <a:endParaRPr lang="en-US" altLang="zh-CN" sz="3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en-US" altLang="zh-CN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PRODUCT</a:t>
            </a:r>
            <a:endParaRPr lang="zh-CN" altLang="en-US" b="1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99592" y="1916832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9512" y="836712"/>
            <a:ext cx="10374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05</a:t>
            </a:r>
            <a:endParaRPr lang="zh-CN" altLang="en-US" sz="54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763688" y="332656"/>
            <a:ext cx="6768752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 smtClean="0"/>
              <a:t>  </a:t>
            </a:r>
            <a:endParaRPr lang="zh-CN" altLang="en-US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79512" y="332656"/>
            <a:ext cx="1296144" cy="1440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619672" y="332656"/>
            <a:ext cx="72008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1691680" y="332656"/>
            <a:ext cx="72008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1547664" y="332656"/>
            <a:ext cx="72008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1475656" y="332656"/>
            <a:ext cx="72008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7092280" y="548680"/>
            <a:ext cx="1550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完美生活   源自万善</a:t>
            </a:r>
            <a:endParaRPr lang="zh-CN" altLang="en-US" sz="1200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" name="Picture 5" descr="F:\其他\10.25竹节产品\发静怡\新建文件夹\IMG_8738.JPG"/>
          <p:cNvPicPr>
            <a:picLocks noChangeAspect="1" noChangeArrowheads="1"/>
          </p:cNvPicPr>
          <p:nvPr/>
        </p:nvPicPr>
        <p:blipFill>
          <a:blip r:embed="rId3" cstate="print"/>
          <a:srcRect l="6896" b="1724"/>
          <a:stretch>
            <a:fillRect/>
          </a:stretch>
        </p:blipFill>
        <p:spPr bwMode="auto">
          <a:xfrm flipH="1">
            <a:off x="1259632" y="2298358"/>
            <a:ext cx="1944218" cy="1368153"/>
          </a:xfrm>
          <a:prstGeom prst="rect">
            <a:avLst/>
          </a:prstGeom>
          <a:noFill/>
        </p:spPr>
      </p:pic>
      <p:pic>
        <p:nvPicPr>
          <p:cNvPr id="21" name="Picture 4" descr="C:\Users\mmh\Desktop\IMG_7194.jpg"/>
          <p:cNvPicPr>
            <a:picLocks noChangeAspect="1" noChangeArrowheads="1"/>
          </p:cNvPicPr>
          <p:nvPr/>
        </p:nvPicPr>
        <p:blipFill>
          <a:blip r:embed="rId4" cstate="print"/>
          <a:srcRect l="9740" t="13636"/>
          <a:stretch>
            <a:fillRect/>
          </a:stretch>
        </p:blipFill>
        <p:spPr bwMode="auto">
          <a:xfrm>
            <a:off x="3347866" y="2298358"/>
            <a:ext cx="2001822" cy="1368152"/>
          </a:xfrm>
          <a:prstGeom prst="rect">
            <a:avLst/>
          </a:prstGeom>
          <a:noFill/>
        </p:spPr>
      </p:pic>
      <p:pic>
        <p:nvPicPr>
          <p:cNvPr id="23" name="Picture 2" descr="C:\Users\mmh\AppData\Local\Temp\WeChat Files\a0189867a7a7bfc158a0957ee590ad4.png"/>
          <p:cNvPicPr>
            <a:picLocks noChangeAspect="1" noChangeArrowheads="1"/>
          </p:cNvPicPr>
          <p:nvPr/>
        </p:nvPicPr>
        <p:blipFill>
          <a:blip r:embed="rId5" cstate="print"/>
          <a:srcRect l="2703" t="5714" r="5406" b="4714"/>
          <a:stretch>
            <a:fillRect/>
          </a:stretch>
        </p:blipFill>
        <p:spPr bwMode="auto">
          <a:xfrm>
            <a:off x="5508106" y="2298358"/>
            <a:ext cx="2448272" cy="1368152"/>
          </a:xfrm>
          <a:prstGeom prst="rect">
            <a:avLst/>
          </a:prstGeom>
          <a:noFill/>
        </p:spPr>
      </p:pic>
      <p:pic>
        <p:nvPicPr>
          <p:cNvPr id="27" name="Picture 12" descr="C:\Users\mmh\Desktop\工艺\双色.png"/>
          <p:cNvPicPr>
            <a:picLocks noChangeAspect="1" noChangeArrowheads="1"/>
          </p:cNvPicPr>
          <p:nvPr/>
        </p:nvPicPr>
        <p:blipFill>
          <a:blip r:embed="rId6" cstate="print"/>
          <a:srcRect r="6897"/>
          <a:stretch>
            <a:fillRect/>
          </a:stretch>
        </p:blipFill>
        <p:spPr bwMode="auto">
          <a:xfrm>
            <a:off x="1259634" y="4242574"/>
            <a:ext cx="1944216" cy="1583676"/>
          </a:xfrm>
          <a:prstGeom prst="rect">
            <a:avLst/>
          </a:prstGeom>
          <a:noFill/>
        </p:spPr>
      </p:pic>
      <p:pic>
        <p:nvPicPr>
          <p:cNvPr id="31" name="Picture 13" descr="C:\Users\mmh\Desktop\{B8C356C2-7DAF-4DEF-A43C-39390960A32A}.bmp"/>
          <p:cNvPicPr>
            <a:picLocks noChangeAspect="1" noChangeArrowheads="1"/>
          </p:cNvPicPr>
          <p:nvPr/>
        </p:nvPicPr>
        <p:blipFill>
          <a:blip r:embed="rId7" cstate="print"/>
          <a:srcRect r="3448" b="8374"/>
          <a:stretch>
            <a:fillRect/>
          </a:stretch>
        </p:blipFill>
        <p:spPr bwMode="auto">
          <a:xfrm>
            <a:off x="3347866" y="4242574"/>
            <a:ext cx="2016224" cy="1584176"/>
          </a:xfrm>
          <a:prstGeom prst="rect">
            <a:avLst/>
          </a:prstGeom>
          <a:noFill/>
        </p:spPr>
      </p:pic>
      <p:pic>
        <p:nvPicPr>
          <p:cNvPr id="32" name="Picture 2" descr="C:\Users\mmh\Desktop\51f36ad9668fae4fd0d15b13979c664.jpg"/>
          <p:cNvPicPr>
            <a:picLocks noChangeAspect="1" noChangeArrowheads="1"/>
          </p:cNvPicPr>
          <p:nvPr/>
        </p:nvPicPr>
        <p:blipFill>
          <a:blip r:embed="rId8" cstate="print"/>
          <a:srcRect t="9652" b="13900"/>
          <a:stretch>
            <a:fillRect/>
          </a:stretch>
        </p:blipFill>
        <p:spPr bwMode="auto">
          <a:xfrm>
            <a:off x="5508106" y="4242574"/>
            <a:ext cx="2448272" cy="1584176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1691680" y="3738518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单色工艺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07904" y="3760004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单色贴花工艺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32648" y="3760004"/>
            <a:ext cx="3059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单色双面贴花工艺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28192" y="5970766"/>
            <a:ext cx="3059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双色工艺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88432" y="5970766"/>
            <a:ext cx="3059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磨砂工艺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12160" y="5970766"/>
            <a:ext cx="3059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磨砂贴花工艺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39952" y="1969095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产品工艺</a:t>
            </a:r>
            <a:endParaRPr lang="zh-CN" altLang="en-US" sz="14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mmh\Desktop\未标题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03483"/>
            <a:ext cx="576064" cy="50523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53624" y="890717"/>
            <a:ext cx="23070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  联系我们</a:t>
            </a:r>
            <a:endParaRPr lang="en-US" altLang="zh-CN" sz="3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Contact Us</a:t>
            </a:r>
            <a:endParaRPr lang="zh-CN" altLang="en-US" sz="20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99592" y="1916832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9512" y="836712"/>
            <a:ext cx="10374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06</a:t>
            </a:r>
            <a:endParaRPr lang="zh-CN" altLang="en-US" sz="54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763688" y="332656"/>
            <a:ext cx="6768752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 smtClean="0"/>
              <a:t>  </a:t>
            </a:r>
            <a:endParaRPr lang="zh-CN" altLang="en-US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79512" y="332656"/>
            <a:ext cx="1296144" cy="1440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619672" y="332656"/>
            <a:ext cx="72008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1691680" y="332656"/>
            <a:ext cx="72008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1547664" y="332656"/>
            <a:ext cx="72008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1475656" y="332656"/>
            <a:ext cx="72008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7092280" y="548680"/>
            <a:ext cx="1550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完美生活   源自万善</a:t>
            </a:r>
            <a:endParaRPr lang="zh-CN" altLang="en-US" sz="1200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75856" y="1556792"/>
            <a:ext cx="2433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官网：</a:t>
            </a:r>
            <a:r>
              <a:rPr lang="en-US" altLang="zh-CN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www.dgtpc.com </a:t>
            </a:r>
            <a:endParaRPr lang="zh-CN" altLang="en-US" sz="1600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172688" y="1547500"/>
            <a:ext cx="247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  <a:sym typeface="FZHei-B01S" panose="02010601030101010101" pitchFamily="2" charset="-122"/>
              </a:rPr>
              <a:t>|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652120" y="1556792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电话：</a:t>
            </a:r>
            <a:r>
              <a:rPr lang="en-US" altLang="zh-CN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0769-82365888 </a:t>
            </a:r>
            <a:endParaRPr lang="zh-CN" altLang="en-US" sz="1600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19672" y="2852936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总厂地址：广东省东莞市桥头镇邓屋管理区友谊路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480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号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台湾地址：台湾台南市金华路二段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63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巷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25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号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194" name="Picture 2" descr="C:\Users\mmh\Desktop\qrcode_for_gh_46dfaee44273_4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437112"/>
            <a:ext cx="1512168" cy="1512168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4067944" y="5877272"/>
            <a:ext cx="1368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 smtClean="0">
                <a:latin typeface="微软雅黑" pitchFamily="34" charset="-122"/>
                <a:ea typeface="微软雅黑" pitchFamily="34" charset="-122"/>
              </a:rPr>
              <a:t>万善微信官方公众号</a:t>
            </a:r>
            <a:endParaRPr lang="zh-CN" altLang="en-US" sz="9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331640" y="2708920"/>
            <a:ext cx="6552728" cy="1224136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mmh\Desktop\{6FB37ED5-F631-444E-8BA8-593563B60A73}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564904"/>
            <a:ext cx="7056784" cy="1421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" descr="C:\Users\mmh\Desktop\未标题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03483"/>
            <a:ext cx="576064" cy="50523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28507" y="908720"/>
            <a:ext cx="20313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企业简介</a:t>
            </a:r>
            <a:endParaRPr lang="en-US" altLang="zh-CN" sz="3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About TP</a:t>
            </a:r>
            <a:endParaRPr lang="zh-CN" altLang="en-US" sz="20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99592" y="1916832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26146" y="2060848"/>
            <a:ext cx="2449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1.1</a:t>
            </a:r>
            <a:r>
              <a:rPr lang="zh-CN" alt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关于万善</a:t>
            </a:r>
            <a:endParaRPr lang="zh-CN" altLang="en-US" sz="32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836712"/>
            <a:ext cx="10374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01</a:t>
            </a:r>
            <a:endParaRPr lang="zh-CN" altLang="en-US" sz="54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763688" y="332656"/>
            <a:ext cx="6768752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 smtClean="0"/>
              <a:t>  </a:t>
            </a:r>
            <a:endParaRPr lang="zh-CN" altLang="en-US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79512" y="332656"/>
            <a:ext cx="1296144" cy="1440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619672" y="332656"/>
            <a:ext cx="72008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1691680" y="332656"/>
            <a:ext cx="72008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1547664" y="332656"/>
            <a:ext cx="72008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1475656" y="332656"/>
            <a:ext cx="72008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7092280" y="548680"/>
            <a:ext cx="1550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完美生活   源自万善</a:t>
            </a:r>
            <a:endParaRPr lang="zh-CN" altLang="en-US" sz="1200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7584" y="3951054"/>
            <a:ext cx="7416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accent5">
                    <a:lumMod val="75000"/>
                  </a:schemeClr>
                </a:solidFill>
              </a:rPr>
              <a:t>◎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万善美耐皿是一家专业生产美耐皿产品的国际化工厂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致力于将美耐皿产品打造出高性价比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美观耐用符合国际标准化要求的合规产品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accent5">
                    <a:lumMod val="75000"/>
                  </a:schemeClr>
                </a:solidFill>
              </a:rPr>
              <a:t>◎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成立于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1991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年春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注册资金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USD1210</a:t>
            </a:r>
            <a:r>
              <a:rPr lang="zh-CN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万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自有厂房面积约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万平方米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生产基地分布于</a:t>
            </a:r>
            <a:r>
              <a:rPr lang="zh-CN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中国东莞和印度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zh-CN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全球员工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2000</a:t>
            </a:r>
            <a:r>
              <a:rPr lang="zh-CN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多名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成型机台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250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台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年产值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zh-CN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千万美金以上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mh\Desktop\152958523069416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198811"/>
            <a:ext cx="5904655" cy="2878261"/>
          </a:xfrm>
          <a:prstGeom prst="rect">
            <a:avLst/>
          </a:prstGeom>
          <a:noFill/>
        </p:spPr>
      </p:pic>
      <p:pic>
        <p:nvPicPr>
          <p:cNvPr id="65" name="Picture 2" descr="C:\Users\mmh\Desktop\未标题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03483"/>
            <a:ext cx="576064" cy="5052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48003" y="879103"/>
            <a:ext cx="2449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1.1</a:t>
            </a:r>
            <a:r>
              <a:rPr lang="zh-CN" alt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关于万善</a:t>
            </a:r>
            <a:endParaRPr lang="zh-CN" altLang="en-US" sz="32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763688" y="332656"/>
            <a:ext cx="6768752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179512" y="332656"/>
            <a:ext cx="1296144" cy="1440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1691680" y="332656"/>
            <a:ext cx="72008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1547664" y="332656"/>
            <a:ext cx="72008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1475656" y="332656"/>
            <a:ext cx="72008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1619672" y="332656"/>
            <a:ext cx="72008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TextBox 65"/>
          <p:cNvSpPr txBox="1"/>
          <p:nvPr/>
        </p:nvSpPr>
        <p:spPr>
          <a:xfrm>
            <a:off x="7092280" y="548680"/>
            <a:ext cx="1550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完美生活   源自万善</a:t>
            </a:r>
            <a:endParaRPr lang="zh-CN" altLang="en-US" sz="1200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7584" y="3973120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accent5">
                    <a:lumMod val="75000"/>
                  </a:schemeClr>
                </a:solidFill>
              </a:rPr>
              <a:t>◎</a:t>
            </a:r>
            <a:r>
              <a:rPr lang="zh-CN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主要的销售模式为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OEM</a:t>
            </a:r>
            <a:r>
              <a:rPr lang="zh-CN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ODM</a:t>
            </a:r>
            <a:r>
              <a:rPr lang="zh-CN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以及自有品牌推广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客户群体遍布全球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美线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US(Costco. Walmat. Target,</a:t>
            </a:r>
            <a:r>
              <a:rPr lang="zh-CN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…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欧线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EU( Tchibo, M&amp;S. </a:t>
            </a:r>
            <a:endParaRPr lang="zh-CN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Nestle</a:t>
            </a:r>
            <a:r>
              <a:rPr lang="zh-CN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…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.)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中东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Mid-east(Alsaif-Group. Takko Company</a:t>
            </a:r>
            <a:r>
              <a:rPr lang="zh-CN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…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南美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south America(Sam</a:t>
            </a:r>
            <a:r>
              <a:rPr lang="zh-CN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’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s. Cencosud Retail S.A  </a:t>
            </a:r>
            <a:r>
              <a:rPr lang="zh-CN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Sodimac S.A.</a:t>
            </a:r>
            <a:r>
              <a:rPr lang="zh-CN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…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..)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endParaRPr lang="zh-CN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亚洲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Asia</a:t>
            </a:r>
            <a:r>
              <a:rPr lang="zh-CN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Tokyo Disney</a:t>
            </a:r>
            <a:r>
              <a:rPr lang="zh-CN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，环球影城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. Tupperware</a:t>
            </a:r>
            <a:r>
              <a:rPr lang="zh-CN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…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）近年来正大力发展在线销售平台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亚马逊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天猫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京东等销售管道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.</a:t>
            </a:r>
          </a:p>
          <a:p>
            <a:endParaRPr lang="zh-CN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 </a:t>
            </a:r>
            <a:endParaRPr lang="zh-CN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2" descr="C:\Users\mmh\Desktop\未标题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03483"/>
            <a:ext cx="576064" cy="5052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48003" y="879103"/>
            <a:ext cx="2449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1.1</a:t>
            </a:r>
            <a:r>
              <a:rPr lang="zh-CN" alt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关于万善</a:t>
            </a:r>
            <a:endParaRPr lang="zh-CN" altLang="en-US" sz="32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763688" y="332656"/>
            <a:ext cx="6768752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179512" y="332656"/>
            <a:ext cx="1296144" cy="1440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1691680" y="332656"/>
            <a:ext cx="72008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1547664" y="332656"/>
            <a:ext cx="72008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1475656" y="332656"/>
            <a:ext cx="72008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1619672" y="332656"/>
            <a:ext cx="72008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TextBox 65"/>
          <p:cNvSpPr txBox="1"/>
          <p:nvPr/>
        </p:nvSpPr>
        <p:spPr>
          <a:xfrm>
            <a:off x="7092280" y="548680"/>
            <a:ext cx="1550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完美生活   源自万善</a:t>
            </a:r>
            <a:endParaRPr lang="zh-CN" altLang="en-US" sz="1200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9592" y="3789040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accent5">
                    <a:lumMod val="75000"/>
                  </a:schemeClr>
                </a:solidFill>
              </a:rPr>
              <a:t>◎</a:t>
            </a:r>
            <a:r>
              <a:rPr lang="zh-CN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随着成本和大环境的变化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管理的变革持续不断的优化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先后成立了实验室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研发中心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同时增加自动化设备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,ERP</a:t>
            </a:r>
            <a:r>
              <a:rPr lang="zh-CN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管理系统等提高工厂的竞争力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不断的优化过程中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经由第三方认证取的了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ISO,BSCI,SEDEX,CNAS,QS</a:t>
            </a:r>
            <a:r>
              <a:rPr lang="zh-CN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等生产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人权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环境的国际认证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其中实验室的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CNAS</a:t>
            </a:r>
            <a:r>
              <a:rPr lang="zh-CN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认证是全球少数有此认证的美耐皿工厂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zh-CN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对所生产的每一产品做把关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同时每年购买约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USD200</a:t>
            </a:r>
            <a:r>
              <a:rPr lang="zh-CN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万的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AIG</a:t>
            </a:r>
            <a:r>
              <a:rPr lang="zh-CN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产品责任险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为合规产品坚持努力完成最初的信念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 </a:t>
            </a:r>
            <a:endParaRPr lang="zh-CN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dirty="0"/>
          </a:p>
        </p:txBody>
      </p:sp>
      <p:pic>
        <p:nvPicPr>
          <p:cNvPr id="2050" name="Picture 2" descr="C:\Users\mmh\Desktop\IMG_0073.JPG"/>
          <p:cNvPicPr>
            <a:picLocks noChangeAspect="1" noChangeArrowheads="1"/>
          </p:cNvPicPr>
          <p:nvPr/>
        </p:nvPicPr>
        <p:blipFill>
          <a:blip r:embed="rId4" cstate="print"/>
          <a:srcRect t="17613" b="17972"/>
          <a:stretch>
            <a:fillRect/>
          </a:stretch>
        </p:blipFill>
        <p:spPr bwMode="auto">
          <a:xfrm>
            <a:off x="971600" y="1772816"/>
            <a:ext cx="6984776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2" descr="C:\Users\mmh\Desktop\未标题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03483"/>
            <a:ext cx="576064" cy="5052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48003" y="879103"/>
            <a:ext cx="2449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altLang="zh-CN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1.2</a:t>
            </a:r>
            <a:r>
              <a:rPr lang="zh-CN" alt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企业文化</a:t>
            </a:r>
            <a:endParaRPr lang="en-US" altLang="zh-CN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763688" y="332656"/>
            <a:ext cx="6768752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179512" y="332656"/>
            <a:ext cx="1296144" cy="1440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1691680" y="332656"/>
            <a:ext cx="72008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1547664" y="332656"/>
            <a:ext cx="72008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1475656" y="332656"/>
            <a:ext cx="72008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1619672" y="332656"/>
            <a:ext cx="72008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圆角矩形 49"/>
          <p:cNvSpPr/>
          <p:nvPr/>
        </p:nvSpPr>
        <p:spPr>
          <a:xfrm>
            <a:off x="1259632" y="2996952"/>
            <a:ext cx="1728192" cy="50405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质量保证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圆角矩形 50"/>
          <p:cNvSpPr/>
          <p:nvPr/>
        </p:nvSpPr>
        <p:spPr>
          <a:xfrm>
            <a:off x="1331640" y="4365104"/>
            <a:ext cx="1728192" cy="50405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交货准时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4" name="圆角矩形 53"/>
          <p:cNvSpPr/>
          <p:nvPr/>
        </p:nvSpPr>
        <p:spPr>
          <a:xfrm>
            <a:off x="5724128" y="4365104"/>
            <a:ext cx="1728192" cy="50405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爱心万善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5" name="圆角矩形 54"/>
          <p:cNvSpPr/>
          <p:nvPr/>
        </p:nvSpPr>
        <p:spPr>
          <a:xfrm>
            <a:off x="3491880" y="1772816"/>
            <a:ext cx="1728192" cy="50405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研发创新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6" name="圆角矩形 55"/>
          <p:cNvSpPr/>
          <p:nvPr/>
        </p:nvSpPr>
        <p:spPr>
          <a:xfrm>
            <a:off x="5724128" y="2996952"/>
            <a:ext cx="1728192" cy="50405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谦诚感恩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7" name="圆角矩形 56"/>
          <p:cNvSpPr/>
          <p:nvPr/>
        </p:nvSpPr>
        <p:spPr>
          <a:xfrm>
            <a:off x="3563888" y="5445224"/>
            <a:ext cx="1728192" cy="50405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服务满意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8" name="弧形 57"/>
          <p:cNvSpPr/>
          <p:nvPr/>
        </p:nvSpPr>
        <p:spPr>
          <a:xfrm>
            <a:off x="4716016" y="2060848"/>
            <a:ext cx="1368152" cy="122413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弧形 58"/>
          <p:cNvSpPr/>
          <p:nvPr/>
        </p:nvSpPr>
        <p:spPr>
          <a:xfrm rot="5400000">
            <a:off x="5004048" y="4437112"/>
            <a:ext cx="1368152" cy="122413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弧形 59"/>
          <p:cNvSpPr/>
          <p:nvPr/>
        </p:nvSpPr>
        <p:spPr>
          <a:xfrm rot="16635630">
            <a:off x="2565315" y="2132717"/>
            <a:ext cx="1368152" cy="122413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弧形 60"/>
          <p:cNvSpPr/>
          <p:nvPr/>
        </p:nvSpPr>
        <p:spPr>
          <a:xfrm rot="10953644">
            <a:off x="2529112" y="4467065"/>
            <a:ext cx="1368152" cy="122413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弧形 61"/>
          <p:cNvSpPr/>
          <p:nvPr/>
        </p:nvSpPr>
        <p:spPr>
          <a:xfrm rot="915775">
            <a:off x="5993217" y="3645024"/>
            <a:ext cx="432048" cy="100811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弧形 62"/>
          <p:cNvSpPr/>
          <p:nvPr/>
        </p:nvSpPr>
        <p:spPr>
          <a:xfrm rot="11849020">
            <a:off x="2377556" y="3257316"/>
            <a:ext cx="432048" cy="100811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TextBox 65"/>
          <p:cNvSpPr txBox="1"/>
          <p:nvPr/>
        </p:nvSpPr>
        <p:spPr>
          <a:xfrm>
            <a:off x="7092280" y="548680"/>
            <a:ext cx="1550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完美生活   源自万善</a:t>
            </a:r>
            <a:endParaRPr lang="zh-CN" altLang="en-US" sz="1200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038908" y="2996952"/>
            <a:ext cx="677108" cy="25922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华文行楷" pitchFamily="2" charset="-122"/>
                <a:ea typeface="华文行楷" pitchFamily="2" charset="-122"/>
              </a:rPr>
              <a:t>经营理念</a:t>
            </a:r>
            <a:endParaRPr lang="zh-CN" altLang="en-US" sz="3200" b="1" dirty="0">
              <a:solidFill>
                <a:schemeClr val="tx2">
                  <a:lumMod val="60000"/>
                  <a:lumOff val="40000"/>
                </a:schemeClr>
              </a:solidFill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mmh\Desktop\未标题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03483"/>
            <a:ext cx="576064" cy="50523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53624" y="890717"/>
            <a:ext cx="27542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  发展历程</a:t>
            </a:r>
            <a:endParaRPr lang="en-US" altLang="zh-CN" sz="3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Development History</a:t>
            </a:r>
            <a:endParaRPr lang="zh-CN" altLang="en-US" sz="20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99592" y="1916832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9512" y="836712"/>
            <a:ext cx="10374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02</a:t>
            </a:r>
            <a:endParaRPr lang="zh-CN" altLang="en-US" sz="54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763688" y="332656"/>
            <a:ext cx="6768752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 smtClean="0"/>
              <a:t>  </a:t>
            </a:r>
            <a:endParaRPr lang="zh-CN" altLang="en-US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79512" y="332656"/>
            <a:ext cx="1296144" cy="1440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619672" y="332656"/>
            <a:ext cx="72008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1691680" y="332656"/>
            <a:ext cx="72008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1547664" y="332656"/>
            <a:ext cx="72008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1475656" y="332656"/>
            <a:ext cx="72008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7092280" y="548680"/>
            <a:ext cx="1550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完美生活   源自万善</a:t>
            </a:r>
            <a:endParaRPr lang="zh-CN" altLang="en-US" sz="1200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16" name="直接连接符 115"/>
          <p:cNvCxnSpPr/>
          <p:nvPr/>
        </p:nvCxnSpPr>
        <p:spPr>
          <a:xfrm flipV="1">
            <a:off x="1187624" y="2852936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C:\Users\mmh\Desktop\88.jpg"/>
          <p:cNvPicPr>
            <a:picLocks noChangeAspect="1" noChangeArrowheads="1"/>
          </p:cNvPicPr>
          <p:nvPr/>
        </p:nvPicPr>
        <p:blipFill>
          <a:blip r:embed="rId3" cstate="print"/>
          <a:srcRect l="28267" t="9245" r="29067" b="56392"/>
          <a:stretch>
            <a:fillRect/>
          </a:stretch>
        </p:blipFill>
        <p:spPr bwMode="auto">
          <a:xfrm>
            <a:off x="217040" y="2276872"/>
            <a:ext cx="8926960" cy="4176464"/>
          </a:xfrm>
          <a:prstGeom prst="rect">
            <a:avLst/>
          </a:prstGeom>
          <a:noFill/>
        </p:spPr>
      </p:pic>
      <p:cxnSp>
        <p:nvCxnSpPr>
          <p:cNvPr id="120" name="直接箭头连接符 119"/>
          <p:cNvCxnSpPr/>
          <p:nvPr/>
        </p:nvCxnSpPr>
        <p:spPr>
          <a:xfrm>
            <a:off x="179512" y="2564904"/>
            <a:ext cx="0" cy="3600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179512" y="3861048"/>
            <a:ext cx="400110" cy="6213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时间轴</a:t>
            </a:r>
            <a:endParaRPr lang="zh-CN" alt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mmh\Desktop\未标题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03483"/>
            <a:ext cx="576064" cy="50523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53624" y="890717"/>
            <a:ext cx="27542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  发展历程</a:t>
            </a:r>
            <a:endParaRPr lang="en-US" altLang="zh-CN" sz="3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Development History</a:t>
            </a:r>
            <a:endParaRPr lang="zh-CN" altLang="en-US" sz="20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99592" y="1916832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9512" y="836712"/>
            <a:ext cx="10374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02</a:t>
            </a:r>
            <a:endParaRPr lang="zh-CN" altLang="en-US" sz="54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763688" y="332656"/>
            <a:ext cx="6768752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 smtClean="0"/>
              <a:t>  </a:t>
            </a:r>
            <a:endParaRPr lang="zh-CN" altLang="en-US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79512" y="332656"/>
            <a:ext cx="1296144" cy="1440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619672" y="332656"/>
            <a:ext cx="72008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1691680" y="332656"/>
            <a:ext cx="72008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1547664" y="332656"/>
            <a:ext cx="72008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1475656" y="332656"/>
            <a:ext cx="72008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7092280" y="548680"/>
            <a:ext cx="1550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完美生活   源自万善</a:t>
            </a:r>
            <a:endParaRPr lang="zh-CN" altLang="en-US" sz="1200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16" name="直接连接符 115"/>
          <p:cNvCxnSpPr/>
          <p:nvPr/>
        </p:nvCxnSpPr>
        <p:spPr>
          <a:xfrm flipV="1">
            <a:off x="1187624" y="2852936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C:\Users\mmh\Desktop\88.jpg"/>
          <p:cNvPicPr>
            <a:picLocks noChangeAspect="1" noChangeArrowheads="1"/>
          </p:cNvPicPr>
          <p:nvPr/>
        </p:nvPicPr>
        <p:blipFill>
          <a:blip r:embed="rId3" cstate="print"/>
          <a:srcRect l="28267" t="43241" r="29400" b="16696"/>
          <a:stretch>
            <a:fillRect/>
          </a:stretch>
        </p:blipFill>
        <p:spPr bwMode="auto">
          <a:xfrm>
            <a:off x="0" y="2214254"/>
            <a:ext cx="9180512" cy="4671130"/>
          </a:xfrm>
          <a:prstGeom prst="rect">
            <a:avLst/>
          </a:prstGeom>
          <a:noFill/>
        </p:spPr>
      </p:pic>
      <p:cxnSp>
        <p:nvCxnSpPr>
          <p:cNvPr id="18" name="直接箭头连接符 17"/>
          <p:cNvCxnSpPr/>
          <p:nvPr/>
        </p:nvCxnSpPr>
        <p:spPr>
          <a:xfrm>
            <a:off x="251520" y="2564904"/>
            <a:ext cx="0" cy="3600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1450" y="3861048"/>
            <a:ext cx="400110" cy="6213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时间轴</a:t>
            </a:r>
            <a:endParaRPr lang="zh-CN" alt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mmh\Desktop\未标题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03483"/>
            <a:ext cx="576064" cy="50523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27584" y="890717"/>
            <a:ext cx="27140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   企业实力</a:t>
            </a:r>
            <a:endParaRPr lang="en-US" altLang="zh-CN" sz="3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en-US" altLang="zh-CN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Company Strength</a:t>
            </a:r>
            <a:endParaRPr lang="zh-CN" altLang="en-US" sz="20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99592" y="1916832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99592" y="2060848"/>
            <a:ext cx="2165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3.1</a:t>
            </a:r>
            <a:r>
              <a:rPr lang="zh-CN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资质认证</a:t>
            </a:r>
            <a:endParaRPr lang="zh-CN" alt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836712"/>
            <a:ext cx="10374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03</a:t>
            </a:r>
            <a:endParaRPr lang="zh-CN" altLang="en-US" sz="54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763688" y="332656"/>
            <a:ext cx="6768752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 smtClean="0"/>
              <a:t>  </a:t>
            </a:r>
            <a:endParaRPr lang="zh-CN" altLang="en-US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79512" y="332656"/>
            <a:ext cx="1296144" cy="1440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619672" y="332656"/>
            <a:ext cx="72008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1691680" y="332656"/>
            <a:ext cx="72008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1547664" y="332656"/>
            <a:ext cx="72008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1475656" y="332656"/>
            <a:ext cx="72008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7092280" y="548680"/>
            <a:ext cx="1550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完美生活   源自万善</a:t>
            </a:r>
            <a:endParaRPr lang="zh-CN" altLang="en-US" sz="1200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" name="Picture 2" descr="\\192.168.3.11\内销部\06.企業証書\企業認証\CNAS認可书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395716"/>
            <a:ext cx="1245239" cy="1761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3" descr="\\192.168.3.11\内销部\06.企業証書\企業認証\ISO9001中文证书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3356992"/>
            <a:ext cx="1322159" cy="1872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8" descr="\\192.168.3.11\内销部\06.企業証書\企業認証\社会责任证书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323708"/>
            <a:ext cx="1296144" cy="18334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Picture 10" descr="\\192.168.3.11\内销部\06.企業証書\企業執照\萬善-生產許可証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529920"/>
            <a:ext cx="2304256" cy="1627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1" name="左大括号 30"/>
          <p:cNvSpPr/>
          <p:nvPr/>
        </p:nvSpPr>
        <p:spPr>
          <a:xfrm rot="16200000">
            <a:off x="1475657" y="4869159"/>
            <a:ext cx="360040" cy="12241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左大括号 31"/>
          <p:cNvSpPr/>
          <p:nvPr/>
        </p:nvSpPr>
        <p:spPr>
          <a:xfrm rot="16200000">
            <a:off x="3923928" y="4869159"/>
            <a:ext cx="360040" cy="12241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左大括号 32"/>
          <p:cNvSpPr/>
          <p:nvPr/>
        </p:nvSpPr>
        <p:spPr>
          <a:xfrm rot="16200000">
            <a:off x="5940152" y="4869160"/>
            <a:ext cx="360040" cy="12241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左大括号 33"/>
          <p:cNvSpPr/>
          <p:nvPr/>
        </p:nvSpPr>
        <p:spPr>
          <a:xfrm rot="16200000">
            <a:off x="7884368" y="4869160"/>
            <a:ext cx="360040" cy="12241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755576" y="5837782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全国工业品生产许可证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26140" y="5857527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社会责任证书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52120" y="5837782"/>
            <a:ext cx="104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CNAS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认证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20272" y="5857527"/>
            <a:ext cx="1731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ISO9001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认证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23528" y="2708920"/>
            <a:ext cx="8496944" cy="374441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1293</TotalTime>
  <Words>1257</Words>
  <Application>Microsoft Office PowerPoint</Application>
  <PresentationFormat>全屏显示(4:3)</PresentationFormat>
  <Paragraphs>315</Paragraphs>
  <Slides>22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mmh</dc:creator>
  <cp:lastModifiedBy>mmh</cp:lastModifiedBy>
  <cp:revision>131</cp:revision>
  <dcterms:created xsi:type="dcterms:W3CDTF">2019-01-29T08:08:35Z</dcterms:created>
  <dcterms:modified xsi:type="dcterms:W3CDTF">2019-03-05T05:38:44Z</dcterms:modified>
</cp:coreProperties>
</file>